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eb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6"/>
  </p:notesMasterIdLst>
  <p:sldIdLst>
    <p:sldId id="256" r:id="rId2"/>
    <p:sldId id="257" r:id="rId3"/>
    <p:sldId id="259" r:id="rId4"/>
    <p:sldId id="261" r:id="rId5"/>
    <p:sldId id="262" r:id="rId6"/>
    <p:sldId id="258" r:id="rId7"/>
    <p:sldId id="279" r:id="rId8"/>
    <p:sldId id="263" r:id="rId9"/>
    <p:sldId id="300" r:id="rId10"/>
    <p:sldId id="266" r:id="rId11"/>
    <p:sldId id="267" r:id="rId12"/>
    <p:sldId id="271" r:id="rId13"/>
    <p:sldId id="272" r:id="rId14"/>
    <p:sldId id="273" r:id="rId15"/>
    <p:sldId id="274" r:id="rId16"/>
    <p:sldId id="276" r:id="rId17"/>
    <p:sldId id="277" r:id="rId18"/>
    <p:sldId id="278" r:id="rId19"/>
    <p:sldId id="280" r:id="rId20"/>
    <p:sldId id="440" r:id="rId21"/>
    <p:sldId id="441" r:id="rId22"/>
    <p:sldId id="306" r:id="rId23"/>
    <p:sldId id="309" r:id="rId24"/>
    <p:sldId id="303" r:id="rId25"/>
    <p:sldId id="325" r:id="rId26"/>
    <p:sldId id="326" r:id="rId27"/>
    <p:sldId id="327" r:id="rId28"/>
    <p:sldId id="328" r:id="rId29"/>
    <p:sldId id="292" r:id="rId30"/>
    <p:sldId id="353" r:id="rId31"/>
    <p:sldId id="352" r:id="rId32"/>
    <p:sldId id="354" r:id="rId33"/>
    <p:sldId id="348" r:id="rId34"/>
    <p:sldId id="350" r:id="rId35"/>
    <p:sldId id="351" r:id="rId36"/>
    <p:sldId id="355" r:id="rId37"/>
    <p:sldId id="357" r:id="rId38"/>
    <p:sldId id="285" r:id="rId39"/>
    <p:sldId id="358" r:id="rId40"/>
    <p:sldId id="342" r:id="rId41"/>
    <p:sldId id="297" r:id="rId42"/>
    <p:sldId id="284" r:id="rId43"/>
    <p:sldId id="346" r:id="rId44"/>
    <p:sldId id="363" r:id="rId45"/>
    <p:sldId id="318" r:id="rId46"/>
    <p:sldId id="305" r:id="rId47"/>
    <p:sldId id="307" r:id="rId48"/>
    <p:sldId id="361" r:id="rId49"/>
    <p:sldId id="364" r:id="rId50"/>
    <p:sldId id="365" r:id="rId51"/>
    <p:sldId id="366" r:id="rId52"/>
    <p:sldId id="360" r:id="rId53"/>
    <p:sldId id="331" r:id="rId54"/>
    <p:sldId id="332" r:id="rId55"/>
    <p:sldId id="375" r:id="rId56"/>
    <p:sldId id="314" r:id="rId57"/>
    <p:sldId id="319" r:id="rId58"/>
    <p:sldId id="409" r:id="rId59"/>
    <p:sldId id="343" r:id="rId60"/>
    <p:sldId id="344" r:id="rId61"/>
    <p:sldId id="406" r:id="rId62"/>
    <p:sldId id="407" r:id="rId63"/>
    <p:sldId id="410" r:id="rId64"/>
    <p:sldId id="425" r:id="rId65"/>
    <p:sldId id="320" r:id="rId66"/>
    <p:sldId id="397" r:id="rId67"/>
    <p:sldId id="322" r:id="rId68"/>
    <p:sldId id="422" r:id="rId69"/>
    <p:sldId id="408" r:id="rId70"/>
    <p:sldId id="396" r:id="rId71"/>
    <p:sldId id="378" r:id="rId72"/>
    <p:sldId id="377" r:id="rId73"/>
    <p:sldId id="380" r:id="rId74"/>
    <p:sldId id="379" r:id="rId75"/>
    <p:sldId id="386" r:id="rId76"/>
    <p:sldId id="382" r:id="rId77"/>
    <p:sldId id="399" r:id="rId78"/>
    <p:sldId id="315" r:id="rId79"/>
    <p:sldId id="316" r:id="rId80"/>
    <p:sldId id="391" r:id="rId81"/>
    <p:sldId id="411" r:id="rId82"/>
    <p:sldId id="424" r:id="rId83"/>
    <p:sldId id="412" r:id="rId84"/>
    <p:sldId id="387" r:id="rId85"/>
    <p:sldId id="401" r:id="rId86"/>
    <p:sldId id="405" r:id="rId87"/>
    <p:sldId id="421" r:id="rId88"/>
    <p:sldId id="435" r:id="rId89"/>
    <p:sldId id="431" r:id="rId90"/>
    <p:sldId id="428" r:id="rId91"/>
    <p:sldId id="432" r:id="rId92"/>
    <p:sldId id="433" r:id="rId93"/>
    <p:sldId id="388" r:id="rId94"/>
    <p:sldId id="383" r:id="rId95"/>
    <p:sldId id="394" r:id="rId96"/>
    <p:sldId id="286" r:id="rId97"/>
    <p:sldId id="294" r:id="rId98"/>
    <p:sldId id="295" r:id="rId99"/>
    <p:sldId id="298" r:id="rId100"/>
    <p:sldId id="356" r:id="rId101"/>
    <p:sldId id="402" r:id="rId102"/>
    <p:sldId id="376" r:id="rId103"/>
    <p:sldId id="304" r:id="rId104"/>
    <p:sldId id="308" r:id="rId105"/>
    <p:sldId id="340" r:id="rId106"/>
    <p:sldId id="341" r:id="rId107"/>
    <p:sldId id="368" r:id="rId108"/>
    <p:sldId id="369" r:id="rId109"/>
    <p:sldId id="370" r:id="rId110"/>
    <p:sldId id="423" r:id="rId111"/>
    <p:sldId id="384" r:id="rId112"/>
    <p:sldId id="389" r:id="rId113"/>
    <p:sldId id="390" r:id="rId114"/>
    <p:sldId id="395" r:id="rId115"/>
    <p:sldId id="323" r:id="rId116"/>
    <p:sldId id="429" r:id="rId117"/>
    <p:sldId id="367" r:id="rId118"/>
    <p:sldId id="371" r:id="rId119"/>
    <p:sldId id="434" r:id="rId120"/>
    <p:sldId id="293" r:id="rId121"/>
    <p:sldId id="289" r:id="rId122"/>
    <p:sldId id="291" r:id="rId123"/>
    <p:sldId id="372" r:id="rId124"/>
    <p:sldId id="436" r:id="rId125"/>
    <p:sldId id="437" r:id="rId126"/>
    <p:sldId id="438" r:id="rId127"/>
    <p:sldId id="439" r:id="rId128"/>
    <p:sldId id="290" r:id="rId129"/>
    <p:sldId id="426" r:id="rId130"/>
    <p:sldId id="427" r:id="rId131"/>
    <p:sldId id="339" r:id="rId132"/>
    <p:sldId id="299" r:id="rId133"/>
    <p:sldId id="296" r:id="rId134"/>
    <p:sldId id="403" r:id="rId135"/>
    <p:sldId id="400" r:id="rId136"/>
    <p:sldId id="385" r:id="rId137"/>
    <p:sldId id="398" r:id="rId138"/>
    <p:sldId id="404" r:id="rId139"/>
    <p:sldId id="413" r:id="rId140"/>
    <p:sldId id="414" r:id="rId141"/>
    <p:sldId id="415" r:id="rId142"/>
    <p:sldId id="416" r:id="rId143"/>
    <p:sldId id="418" r:id="rId144"/>
    <p:sldId id="420"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81508" autoAdjust="0"/>
  </p:normalViewPr>
  <p:slideViewPr>
    <p:cSldViewPr snapToGrid="0">
      <p:cViewPr varScale="1">
        <p:scale>
          <a:sx n="93" d="100"/>
          <a:sy n="93" d="100"/>
        </p:scale>
        <p:origin x="8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dirty="0"/>
              <a:t>portland Average Monthly Precipitation in 2017 (inches)</a:t>
            </a:r>
          </a:p>
        </c:rich>
      </c:tx>
      <c:layout>
        <c:manualLayout>
          <c:xMode val="edge"/>
          <c:yMode val="edge"/>
          <c:x val="0.13505094082279101"/>
          <c:y val="7.2994987586571275E-2"/>
        </c:manualLayout>
      </c:layout>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barChart>
        <c:barDir val="col"/>
        <c:grouping val="clustered"/>
        <c:varyColors val="0"/>
        <c:ser>
          <c:idx val="1"/>
          <c:order val="0"/>
          <c:spPr>
            <a:pattFill prst="ltUpDiag">
              <a:fgClr>
                <a:schemeClr val="accent2"/>
              </a:fgClr>
              <a:bgClr>
                <a:schemeClr val="lt1"/>
              </a:bgClr>
            </a:pattFill>
            <a:ln>
              <a:noFill/>
            </a:ln>
            <a:effectLst/>
          </c:spPr>
          <c:invertIfNegative val="0"/>
          <c:dLbls>
            <c:spPr>
              <a:solidFill>
                <a:schemeClr val="accent2">
                  <a:alpha val="7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val>
            <c:numRef>
              <c:f>Portland_dailyclimatedata!$AI$3670:$AI$3714</c:f>
              <c:numCache>
                <c:formatCode>General</c:formatCode>
                <c:ptCount val="12"/>
                <c:pt idx="0">
                  <c:v>4.13</c:v>
                </c:pt>
                <c:pt idx="1">
                  <c:v>10.36</c:v>
                </c:pt>
                <c:pt idx="2">
                  <c:v>7.26</c:v>
                </c:pt>
                <c:pt idx="3">
                  <c:v>4.51</c:v>
                </c:pt>
                <c:pt idx="4">
                  <c:v>1.92</c:v>
                </c:pt>
                <c:pt idx="5">
                  <c:v>1.08</c:v>
                </c:pt>
                <c:pt idx="6">
                  <c:v>0</c:v>
                </c:pt>
                <c:pt idx="7">
                  <c:v>0.06</c:v>
                </c:pt>
                <c:pt idx="8">
                  <c:v>2.38</c:v>
                </c:pt>
                <c:pt idx="9">
                  <c:v>4.57</c:v>
                </c:pt>
                <c:pt idx="10">
                  <c:v>6.44</c:v>
                </c:pt>
                <c:pt idx="11">
                  <c:v>3.09</c:v>
                </c:pt>
              </c:numCache>
            </c:numRef>
          </c:val>
          <c:extLst>
            <c:ext xmlns:c16="http://schemas.microsoft.com/office/drawing/2014/chart" uri="{C3380CC4-5D6E-409C-BE32-E72D297353CC}">
              <c16:uniqueId val="{00000000-64FC-4F71-BA2B-33659195D958}"/>
            </c:ext>
          </c:extLst>
        </c:ser>
        <c:dLbls>
          <c:dLblPos val="outEnd"/>
          <c:showLegendKey val="0"/>
          <c:showVal val="1"/>
          <c:showCatName val="0"/>
          <c:showSerName val="0"/>
          <c:showPercent val="0"/>
          <c:showBubbleSize val="0"/>
        </c:dLbls>
        <c:gapWidth val="269"/>
        <c:overlap val="-20"/>
        <c:axId val="520655336"/>
        <c:axId val="520655664"/>
      </c:barChart>
      <c:catAx>
        <c:axId val="520655336"/>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dirty="0"/>
                  <a:t>Month</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800" b="0" i="0" u="none" strike="noStrike" kern="1200" cap="all" spc="150" normalizeH="0" baseline="0">
                <a:solidFill>
                  <a:schemeClr val="lt1"/>
                </a:solidFill>
                <a:latin typeface="+mn-lt"/>
                <a:ea typeface="+mn-ea"/>
                <a:cs typeface="+mn-cs"/>
              </a:defRPr>
            </a:pPr>
            <a:endParaRPr lang="en-US"/>
          </a:p>
        </c:txPr>
        <c:crossAx val="520655664"/>
        <c:crosses val="autoZero"/>
        <c:auto val="1"/>
        <c:lblAlgn val="ctr"/>
        <c:lblOffset val="100"/>
        <c:noMultiLvlLbl val="0"/>
      </c:catAx>
      <c:valAx>
        <c:axId val="520655664"/>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r>
                  <a:rPr lang="en-US" dirty="0"/>
                  <a:t>Inches of Rain</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520655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4D7A3-2984-40BC-8409-152290676EF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5A54CFF-2A14-48FC-886D-24A96A769BB0}">
      <dgm:prSet/>
      <dgm:spPr/>
      <dgm:t>
        <a:bodyPr/>
        <a:lstStyle/>
        <a:p>
          <a:r>
            <a:rPr lang="en-US" dirty="0"/>
            <a:t>The class will consist of two 1 ½ hour lecture / workshops culminated by an optional 2 to 3-hour field trip into Oaks Bottom and surrounding landscape.  Class participants will be encouraged to be actively engaged in thought provoking discussions designed to help us observe and connect with both the natural world and each other.</a:t>
          </a:r>
        </a:p>
      </dgm:t>
    </dgm:pt>
    <dgm:pt modelId="{E579088B-B11B-4323-879B-6CB87A49C75B}" type="parTrans" cxnId="{39A5431A-E7FD-4F03-8376-A895583980F8}">
      <dgm:prSet/>
      <dgm:spPr/>
      <dgm:t>
        <a:bodyPr/>
        <a:lstStyle/>
        <a:p>
          <a:endParaRPr lang="en-US"/>
        </a:p>
      </dgm:t>
    </dgm:pt>
    <dgm:pt modelId="{725FF08D-6705-4867-A869-FEB7B139CBCE}" type="sibTrans" cxnId="{39A5431A-E7FD-4F03-8376-A895583980F8}">
      <dgm:prSet/>
      <dgm:spPr/>
      <dgm:t>
        <a:bodyPr/>
        <a:lstStyle/>
        <a:p>
          <a:endParaRPr lang="en-US"/>
        </a:p>
      </dgm:t>
    </dgm:pt>
    <dgm:pt modelId="{F8B4E59F-413E-4043-9C12-A9B984BD19FD}">
      <dgm:prSet/>
      <dgm:spPr/>
      <dgm:t>
        <a:bodyPr/>
        <a:lstStyle/>
        <a:p>
          <a:r>
            <a:rPr lang="en-US" dirty="0"/>
            <a:t>Thursdays     10/3, 10/10    7:00 - 8:30 pm</a:t>
          </a:r>
        </a:p>
      </dgm:t>
    </dgm:pt>
    <dgm:pt modelId="{FD955BFE-F505-4D7B-831C-E0FB72319B26}" type="parTrans" cxnId="{16A308D8-4C5C-46D8-AD87-EAC3465BB5E1}">
      <dgm:prSet/>
      <dgm:spPr/>
      <dgm:t>
        <a:bodyPr/>
        <a:lstStyle/>
        <a:p>
          <a:endParaRPr lang="en-US"/>
        </a:p>
      </dgm:t>
    </dgm:pt>
    <dgm:pt modelId="{951D8C52-B2D1-44F5-AF8D-2874A5A35970}" type="sibTrans" cxnId="{16A308D8-4C5C-46D8-AD87-EAC3465BB5E1}">
      <dgm:prSet/>
      <dgm:spPr/>
      <dgm:t>
        <a:bodyPr/>
        <a:lstStyle/>
        <a:p>
          <a:endParaRPr lang="en-US"/>
        </a:p>
      </dgm:t>
    </dgm:pt>
    <dgm:pt modelId="{9EFF9532-3DB5-48F5-BF6B-B82DF37B6B96}">
      <dgm:prSet/>
      <dgm:spPr/>
      <dgm:t>
        <a:bodyPr/>
        <a:lstStyle/>
        <a:p>
          <a:r>
            <a:rPr lang="en-US" dirty="0"/>
            <a:t>Saturday        10/12             9 am  Sellwood Park Parking lot</a:t>
          </a:r>
        </a:p>
      </dgm:t>
    </dgm:pt>
    <dgm:pt modelId="{69463705-AE12-47C7-BD22-6092128B614A}" type="parTrans" cxnId="{6117D660-0BC6-464A-BA96-9FC4EB74078D}">
      <dgm:prSet/>
      <dgm:spPr/>
      <dgm:t>
        <a:bodyPr/>
        <a:lstStyle/>
        <a:p>
          <a:endParaRPr lang="en-US"/>
        </a:p>
      </dgm:t>
    </dgm:pt>
    <dgm:pt modelId="{8BA64E95-EE52-446C-882B-4402EAE6E8D6}" type="sibTrans" cxnId="{6117D660-0BC6-464A-BA96-9FC4EB74078D}">
      <dgm:prSet/>
      <dgm:spPr/>
      <dgm:t>
        <a:bodyPr/>
        <a:lstStyle/>
        <a:p>
          <a:endParaRPr lang="en-US"/>
        </a:p>
      </dgm:t>
    </dgm:pt>
    <dgm:pt modelId="{6FC55702-55CE-4B30-A65B-A06A69C6E643}" type="pres">
      <dgm:prSet presAssocID="{A734D7A3-2984-40BC-8409-152290676EFF}" presName="linear" presStyleCnt="0">
        <dgm:presLayoutVars>
          <dgm:animLvl val="lvl"/>
          <dgm:resizeHandles val="exact"/>
        </dgm:presLayoutVars>
      </dgm:prSet>
      <dgm:spPr/>
    </dgm:pt>
    <dgm:pt modelId="{BC8DF600-A09E-4D17-A565-411D2CAB0ADC}" type="pres">
      <dgm:prSet presAssocID="{D5A54CFF-2A14-48FC-886D-24A96A769BB0}" presName="parentText" presStyleLbl="node1" presStyleIdx="0" presStyleCnt="3">
        <dgm:presLayoutVars>
          <dgm:chMax val="0"/>
          <dgm:bulletEnabled val="1"/>
        </dgm:presLayoutVars>
      </dgm:prSet>
      <dgm:spPr/>
    </dgm:pt>
    <dgm:pt modelId="{A2DE69DF-B39A-4A84-968C-535AFF4663C0}" type="pres">
      <dgm:prSet presAssocID="{725FF08D-6705-4867-A869-FEB7B139CBCE}" presName="spacer" presStyleCnt="0"/>
      <dgm:spPr/>
    </dgm:pt>
    <dgm:pt modelId="{7540F8C9-8638-4E12-A4C9-E7DEE4466B33}" type="pres">
      <dgm:prSet presAssocID="{F8B4E59F-413E-4043-9C12-A9B984BD19FD}" presName="parentText" presStyleLbl="node1" presStyleIdx="1" presStyleCnt="3">
        <dgm:presLayoutVars>
          <dgm:chMax val="0"/>
          <dgm:bulletEnabled val="1"/>
        </dgm:presLayoutVars>
      </dgm:prSet>
      <dgm:spPr/>
    </dgm:pt>
    <dgm:pt modelId="{D2127CC5-9D0B-4307-A905-AD317828D2A8}" type="pres">
      <dgm:prSet presAssocID="{951D8C52-B2D1-44F5-AF8D-2874A5A35970}" presName="spacer" presStyleCnt="0"/>
      <dgm:spPr/>
    </dgm:pt>
    <dgm:pt modelId="{0D1A26BB-E1DB-4A1B-89C2-E7E53DD5A059}" type="pres">
      <dgm:prSet presAssocID="{9EFF9532-3DB5-48F5-BF6B-B82DF37B6B96}" presName="parentText" presStyleLbl="node1" presStyleIdx="2" presStyleCnt="3">
        <dgm:presLayoutVars>
          <dgm:chMax val="0"/>
          <dgm:bulletEnabled val="1"/>
        </dgm:presLayoutVars>
      </dgm:prSet>
      <dgm:spPr/>
    </dgm:pt>
  </dgm:ptLst>
  <dgm:cxnLst>
    <dgm:cxn modelId="{39A5431A-E7FD-4F03-8376-A895583980F8}" srcId="{A734D7A3-2984-40BC-8409-152290676EFF}" destId="{D5A54CFF-2A14-48FC-886D-24A96A769BB0}" srcOrd="0" destOrd="0" parTransId="{E579088B-B11B-4323-879B-6CB87A49C75B}" sibTransId="{725FF08D-6705-4867-A869-FEB7B139CBCE}"/>
    <dgm:cxn modelId="{24B16A27-BD18-4DDE-999A-9217AFE6DD7C}" type="presOf" srcId="{D5A54CFF-2A14-48FC-886D-24A96A769BB0}" destId="{BC8DF600-A09E-4D17-A565-411D2CAB0ADC}" srcOrd="0" destOrd="0" presId="urn:microsoft.com/office/officeart/2005/8/layout/vList2"/>
    <dgm:cxn modelId="{6117D660-0BC6-464A-BA96-9FC4EB74078D}" srcId="{A734D7A3-2984-40BC-8409-152290676EFF}" destId="{9EFF9532-3DB5-48F5-BF6B-B82DF37B6B96}" srcOrd="2" destOrd="0" parTransId="{69463705-AE12-47C7-BD22-6092128B614A}" sibTransId="{8BA64E95-EE52-446C-882B-4402EAE6E8D6}"/>
    <dgm:cxn modelId="{1B212350-A407-4F76-97BB-A0595F243896}" type="presOf" srcId="{9EFF9532-3DB5-48F5-BF6B-B82DF37B6B96}" destId="{0D1A26BB-E1DB-4A1B-89C2-E7E53DD5A059}" srcOrd="0" destOrd="0" presId="urn:microsoft.com/office/officeart/2005/8/layout/vList2"/>
    <dgm:cxn modelId="{1EC6B658-2917-43FC-8581-207C5B7C1E00}" type="presOf" srcId="{F8B4E59F-413E-4043-9C12-A9B984BD19FD}" destId="{7540F8C9-8638-4E12-A4C9-E7DEE4466B33}" srcOrd="0" destOrd="0" presId="urn:microsoft.com/office/officeart/2005/8/layout/vList2"/>
    <dgm:cxn modelId="{84106C94-6846-4D0F-9B9A-05C283EB9D97}" type="presOf" srcId="{A734D7A3-2984-40BC-8409-152290676EFF}" destId="{6FC55702-55CE-4B30-A65B-A06A69C6E643}" srcOrd="0" destOrd="0" presId="urn:microsoft.com/office/officeart/2005/8/layout/vList2"/>
    <dgm:cxn modelId="{16A308D8-4C5C-46D8-AD87-EAC3465BB5E1}" srcId="{A734D7A3-2984-40BC-8409-152290676EFF}" destId="{F8B4E59F-413E-4043-9C12-A9B984BD19FD}" srcOrd="1" destOrd="0" parTransId="{FD955BFE-F505-4D7B-831C-E0FB72319B26}" sibTransId="{951D8C52-B2D1-44F5-AF8D-2874A5A35970}"/>
    <dgm:cxn modelId="{2D951A88-77F8-463A-857A-8711A6BE548A}" type="presParOf" srcId="{6FC55702-55CE-4B30-A65B-A06A69C6E643}" destId="{BC8DF600-A09E-4D17-A565-411D2CAB0ADC}" srcOrd="0" destOrd="0" presId="urn:microsoft.com/office/officeart/2005/8/layout/vList2"/>
    <dgm:cxn modelId="{F6CA4E47-CD61-432A-88B2-2153B6B66C8A}" type="presParOf" srcId="{6FC55702-55CE-4B30-A65B-A06A69C6E643}" destId="{A2DE69DF-B39A-4A84-968C-535AFF4663C0}" srcOrd="1" destOrd="0" presId="urn:microsoft.com/office/officeart/2005/8/layout/vList2"/>
    <dgm:cxn modelId="{2CDFBFC0-8973-46C1-9188-0CE64F9F5EA1}" type="presParOf" srcId="{6FC55702-55CE-4B30-A65B-A06A69C6E643}" destId="{7540F8C9-8638-4E12-A4C9-E7DEE4466B33}" srcOrd="2" destOrd="0" presId="urn:microsoft.com/office/officeart/2005/8/layout/vList2"/>
    <dgm:cxn modelId="{A105674D-4C99-452D-9914-66194FB2B57D}" type="presParOf" srcId="{6FC55702-55CE-4B30-A65B-A06A69C6E643}" destId="{D2127CC5-9D0B-4307-A905-AD317828D2A8}" srcOrd="3" destOrd="0" presId="urn:microsoft.com/office/officeart/2005/8/layout/vList2"/>
    <dgm:cxn modelId="{08FD1D62-F4FE-4139-A1CC-5996C7E79AA4}" type="presParOf" srcId="{6FC55702-55CE-4B30-A65B-A06A69C6E643}" destId="{0D1A26BB-E1DB-4A1B-89C2-E7E53DD5A05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42622B-F445-420C-890C-943C3DDA801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729771E-C49B-4C7D-B60D-02EF9656C053}">
      <dgm:prSet/>
      <dgm:spPr/>
      <dgm:t>
        <a:bodyPr/>
        <a:lstStyle/>
        <a:p>
          <a:r>
            <a:rPr lang="en-US" dirty="0"/>
            <a:t>I. Introduction</a:t>
          </a:r>
        </a:p>
      </dgm:t>
    </dgm:pt>
    <dgm:pt modelId="{2B69553E-715F-4245-A016-F67DAA7BC089}" type="parTrans" cxnId="{C07C04CA-DAEE-4D43-99C8-C0E0A6B083E3}">
      <dgm:prSet/>
      <dgm:spPr/>
      <dgm:t>
        <a:bodyPr/>
        <a:lstStyle/>
        <a:p>
          <a:endParaRPr lang="en-US"/>
        </a:p>
      </dgm:t>
    </dgm:pt>
    <dgm:pt modelId="{49A48DA6-F941-4794-B2C5-F4D16B9E6B34}" type="sibTrans" cxnId="{C07C04CA-DAEE-4D43-99C8-C0E0A6B083E3}">
      <dgm:prSet/>
      <dgm:spPr/>
      <dgm:t>
        <a:bodyPr/>
        <a:lstStyle/>
        <a:p>
          <a:endParaRPr lang="en-US"/>
        </a:p>
      </dgm:t>
    </dgm:pt>
    <dgm:pt modelId="{B24A12EB-E33F-4EE4-841B-B633022888BA}">
      <dgm:prSet/>
      <dgm:spPr/>
      <dgm:t>
        <a:bodyPr/>
        <a:lstStyle/>
        <a:p>
          <a:r>
            <a:rPr lang="en-US" dirty="0"/>
            <a:t>II. Physical / Biological / Cultural Geography</a:t>
          </a:r>
        </a:p>
      </dgm:t>
    </dgm:pt>
    <dgm:pt modelId="{134B1672-BB37-4750-BCB3-55B6D6F8F2C4}" type="parTrans" cxnId="{01C4513D-39C4-4098-A36C-356FD1D3FB61}">
      <dgm:prSet/>
      <dgm:spPr/>
      <dgm:t>
        <a:bodyPr/>
        <a:lstStyle/>
        <a:p>
          <a:endParaRPr lang="en-US"/>
        </a:p>
      </dgm:t>
    </dgm:pt>
    <dgm:pt modelId="{528BAD06-4012-442A-8D73-3A875ADE1085}" type="sibTrans" cxnId="{01C4513D-39C4-4098-A36C-356FD1D3FB61}">
      <dgm:prSet/>
      <dgm:spPr/>
      <dgm:t>
        <a:bodyPr/>
        <a:lstStyle/>
        <a:p>
          <a:endParaRPr lang="en-US"/>
        </a:p>
      </dgm:t>
    </dgm:pt>
    <dgm:pt modelId="{0262027E-6843-4489-9C51-BBDE3B778C09}">
      <dgm:prSet/>
      <dgm:spPr/>
      <dgm:t>
        <a:bodyPr/>
        <a:lstStyle/>
        <a:p>
          <a:r>
            <a:rPr lang="en-US" dirty="0"/>
            <a:t>a. Hydrogeomorphic and Ecologically Based Classifications</a:t>
          </a:r>
        </a:p>
      </dgm:t>
    </dgm:pt>
    <dgm:pt modelId="{D46C0D5E-B47F-4DA6-B181-7D12C5047771}" type="parTrans" cxnId="{8D59F429-1B32-47B6-892B-A07AC8FEE3EC}">
      <dgm:prSet/>
      <dgm:spPr/>
      <dgm:t>
        <a:bodyPr/>
        <a:lstStyle/>
        <a:p>
          <a:endParaRPr lang="en-US"/>
        </a:p>
      </dgm:t>
    </dgm:pt>
    <dgm:pt modelId="{95900C4B-D823-4FA5-AC6F-1D99F2774F1E}" type="sibTrans" cxnId="{8D59F429-1B32-47B6-892B-A07AC8FEE3EC}">
      <dgm:prSet/>
      <dgm:spPr/>
      <dgm:t>
        <a:bodyPr/>
        <a:lstStyle/>
        <a:p>
          <a:endParaRPr lang="en-US"/>
        </a:p>
      </dgm:t>
    </dgm:pt>
    <dgm:pt modelId="{F082BF4E-9A3B-415A-A24A-BA66184AFF52}">
      <dgm:prSet/>
      <dgm:spPr/>
      <dgm:t>
        <a:bodyPr/>
        <a:lstStyle/>
        <a:p>
          <a:r>
            <a:rPr lang="en-US" dirty="0"/>
            <a:t>III. History 						</a:t>
          </a:r>
        </a:p>
      </dgm:t>
    </dgm:pt>
    <dgm:pt modelId="{CE649222-D5FA-4DD7-8733-03450156130E}" type="parTrans" cxnId="{1B55E0CB-0765-4B58-994D-518BB813D228}">
      <dgm:prSet/>
      <dgm:spPr/>
      <dgm:t>
        <a:bodyPr/>
        <a:lstStyle/>
        <a:p>
          <a:endParaRPr lang="en-US"/>
        </a:p>
      </dgm:t>
    </dgm:pt>
    <dgm:pt modelId="{747D3AD4-2A30-4F36-BCA7-18F4CCD62FE3}" type="sibTrans" cxnId="{1B55E0CB-0765-4B58-994D-518BB813D228}">
      <dgm:prSet/>
      <dgm:spPr/>
      <dgm:t>
        <a:bodyPr/>
        <a:lstStyle/>
        <a:p>
          <a:endParaRPr lang="en-US"/>
        </a:p>
      </dgm:t>
    </dgm:pt>
    <dgm:pt modelId="{A4084BEA-2345-4CAE-BB51-BD2FF510ADE0}">
      <dgm:prSet/>
      <dgm:spPr/>
      <dgm:t>
        <a:bodyPr/>
        <a:lstStyle/>
        <a:p>
          <a:r>
            <a:rPr lang="en-US" dirty="0"/>
            <a:t>a. Geologic</a:t>
          </a:r>
        </a:p>
      </dgm:t>
    </dgm:pt>
    <dgm:pt modelId="{768B5478-53A5-4DE8-BC0D-02CC394E8C8B}" type="parTrans" cxnId="{0F6CCB1E-0721-415C-B83D-428BE67D0E8B}">
      <dgm:prSet/>
      <dgm:spPr/>
      <dgm:t>
        <a:bodyPr/>
        <a:lstStyle/>
        <a:p>
          <a:endParaRPr lang="en-US"/>
        </a:p>
      </dgm:t>
    </dgm:pt>
    <dgm:pt modelId="{6F673CCC-0B12-42FB-97A5-8A3317591303}" type="sibTrans" cxnId="{0F6CCB1E-0721-415C-B83D-428BE67D0E8B}">
      <dgm:prSet/>
      <dgm:spPr/>
      <dgm:t>
        <a:bodyPr/>
        <a:lstStyle/>
        <a:p>
          <a:endParaRPr lang="en-US"/>
        </a:p>
      </dgm:t>
    </dgm:pt>
    <dgm:pt modelId="{BFD0B480-BD03-45A1-AC25-2E633AC26131}">
      <dgm:prSet/>
      <dgm:spPr/>
      <dgm:t>
        <a:bodyPr/>
        <a:lstStyle/>
        <a:p>
          <a:r>
            <a:rPr lang="en-US" dirty="0"/>
            <a:t>b. Cultural</a:t>
          </a:r>
        </a:p>
      </dgm:t>
    </dgm:pt>
    <dgm:pt modelId="{C2E4771F-3D37-43E3-B329-EE0A21132CE0}" type="parTrans" cxnId="{1F17C042-40E9-4720-BE6D-E6FE25FD3F89}">
      <dgm:prSet/>
      <dgm:spPr/>
      <dgm:t>
        <a:bodyPr/>
        <a:lstStyle/>
        <a:p>
          <a:endParaRPr lang="en-US"/>
        </a:p>
      </dgm:t>
    </dgm:pt>
    <dgm:pt modelId="{D30EE845-39C5-44DA-A795-63DD35F66003}" type="sibTrans" cxnId="{1F17C042-40E9-4720-BE6D-E6FE25FD3F89}">
      <dgm:prSet/>
      <dgm:spPr/>
      <dgm:t>
        <a:bodyPr/>
        <a:lstStyle/>
        <a:p>
          <a:endParaRPr lang="en-US"/>
        </a:p>
      </dgm:t>
    </dgm:pt>
    <dgm:pt modelId="{167F7A26-1D48-421D-A119-76DA58CF3811}" type="pres">
      <dgm:prSet presAssocID="{4A42622B-F445-420C-890C-943C3DDA8010}" presName="linear" presStyleCnt="0">
        <dgm:presLayoutVars>
          <dgm:animLvl val="lvl"/>
          <dgm:resizeHandles val="exact"/>
        </dgm:presLayoutVars>
      </dgm:prSet>
      <dgm:spPr/>
    </dgm:pt>
    <dgm:pt modelId="{A87719B2-0459-4AAD-9B23-1784DE9C7F73}" type="pres">
      <dgm:prSet presAssocID="{9729771E-C49B-4C7D-B60D-02EF9656C053}" presName="parentText" presStyleLbl="node1" presStyleIdx="0" presStyleCnt="6">
        <dgm:presLayoutVars>
          <dgm:chMax val="0"/>
          <dgm:bulletEnabled val="1"/>
        </dgm:presLayoutVars>
      </dgm:prSet>
      <dgm:spPr/>
    </dgm:pt>
    <dgm:pt modelId="{7D1F675E-5038-4557-BA4D-F66EED68F8CC}" type="pres">
      <dgm:prSet presAssocID="{49A48DA6-F941-4794-B2C5-F4D16B9E6B34}" presName="spacer" presStyleCnt="0"/>
      <dgm:spPr/>
    </dgm:pt>
    <dgm:pt modelId="{524D7325-F158-45EE-BD7E-4BA8AC4DFA7B}" type="pres">
      <dgm:prSet presAssocID="{B24A12EB-E33F-4EE4-841B-B633022888BA}" presName="parentText" presStyleLbl="node1" presStyleIdx="1" presStyleCnt="6">
        <dgm:presLayoutVars>
          <dgm:chMax val="0"/>
          <dgm:bulletEnabled val="1"/>
        </dgm:presLayoutVars>
      </dgm:prSet>
      <dgm:spPr/>
    </dgm:pt>
    <dgm:pt modelId="{8A41064F-0425-4EA6-8933-D26E3726522D}" type="pres">
      <dgm:prSet presAssocID="{528BAD06-4012-442A-8D73-3A875ADE1085}" presName="spacer" presStyleCnt="0"/>
      <dgm:spPr/>
    </dgm:pt>
    <dgm:pt modelId="{FA05B3F0-C759-4761-B750-07F8BE9F994E}" type="pres">
      <dgm:prSet presAssocID="{0262027E-6843-4489-9C51-BBDE3B778C09}" presName="parentText" presStyleLbl="node1" presStyleIdx="2" presStyleCnt="6">
        <dgm:presLayoutVars>
          <dgm:chMax val="0"/>
          <dgm:bulletEnabled val="1"/>
        </dgm:presLayoutVars>
      </dgm:prSet>
      <dgm:spPr/>
    </dgm:pt>
    <dgm:pt modelId="{BC291185-C5B5-472E-9149-7AA00F9DC1DC}" type="pres">
      <dgm:prSet presAssocID="{95900C4B-D823-4FA5-AC6F-1D99F2774F1E}" presName="spacer" presStyleCnt="0"/>
      <dgm:spPr/>
    </dgm:pt>
    <dgm:pt modelId="{F4582EB2-56C5-4D96-81A0-8894E2EB23DC}" type="pres">
      <dgm:prSet presAssocID="{F082BF4E-9A3B-415A-A24A-BA66184AFF52}" presName="parentText" presStyleLbl="node1" presStyleIdx="3" presStyleCnt="6">
        <dgm:presLayoutVars>
          <dgm:chMax val="0"/>
          <dgm:bulletEnabled val="1"/>
        </dgm:presLayoutVars>
      </dgm:prSet>
      <dgm:spPr/>
    </dgm:pt>
    <dgm:pt modelId="{6419E60F-9C7C-4699-AC52-3FD02F88508A}" type="pres">
      <dgm:prSet presAssocID="{747D3AD4-2A30-4F36-BCA7-18F4CCD62FE3}" presName="spacer" presStyleCnt="0"/>
      <dgm:spPr/>
    </dgm:pt>
    <dgm:pt modelId="{0513B202-3BF2-4849-BAF4-C50B7FFA49BA}" type="pres">
      <dgm:prSet presAssocID="{A4084BEA-2345-4CAE-BB51-BD2FF510ADE0}" presName="parentText" presStyleLbl="node1" presStyleIdx="4" presStyleCnt="6">
        <dgm:presLayoutVars>
          <dgm:chMax val="0"/>
          <dgm:bulletEnabled val="1"/>
        </dgm:presLayoutVars>
      </dgm:prSet>
      <dgm:spPr/>
    </dgm:pt>
    <dgm:pt modelId="{5C656B61-EC75-4C54-8290-163A7274585D}" type="pres">
      <dgm:prSet presAssocID="{6F673CCC-0B12-42FB-97A5-8A3317591303}" presName="spacer" presStyleCnt="0"/>
      <dgm:spPr/>
    </dgm:pt>
    <dgm:pt modelId="{8655892D-1369-41C3-9FC8-2D46278DFF17}" type="pres">
      <dgm:prSet presAssocID="{BFD0B480-BD03-45A1-AC25-2E633AC26131}" presName="parentText" presStyleLbl="node1" presStyleIdx="5" presStyleCnt="6">
        <dgm:presLayoutVars>
          <dgm:chMax val="0"/>
          <dgm:bulletEnabled val="1"/>
        </dgm:presLayoutVars>
      </dgm:prSet>
      <dgm:spPr/>
    </dgm:pt>
  </dgm:ptLst>
  <dgm:cxnLst>
    <dgm:cxn modelId="{57BDA01A-1E45-4F70-AE53-08998C18421D}" type="presOf" srcId="{B24A12EB-E33F-4EE4-841B-B633022888BA}" destId="{524D7325-F158-45EE-BD7E-4BA8AC4DFA7B}" srcOrd="0" destOrd="0" presId="urn:microsoft.com/office/officeart/2005/8/layout/vList2"/>
    <dgm:cxn modelId="{0F6CCB1E-0721-415C-B83D-428BE67D0E8B}" srcId="{4A42622B-F445-420C-890C-943C3DDA8010}" destId="{A4084BEA-2345-4CAE-BB51-BD2FF510ADE0}" srcOrd="4" destOrd="0" parTransId="{768B5478-53A5-4DE8-BC0D-02CC394E8C8B}" sibTransId="{6F673CCC-0B12-42FB-97A5-8A3317591303}"/>
    <dgm:cxn modelId="{8D59F429-1B32-47B6-892B-A07AC8FEE3EC}" srcId="{4A42622B-F445-420C-890C-943C3DDA8010}" destId="{0262027E-6843-4489-9C51-BBDE3B778C09}" srcOrd="2" destOrd="0" parTransId="{D46C0D5E-B47F-4DA6-B181-7D12C5047771}" sibTransId="{95900C4B-D823-4FA5-AC6F-1D99F2774F1E}"/>
    <dgm:cxn modelId="{01C4513D-39C4-4098-A36C-356FD1D3FB61}" srcId="{4A42622B-F445-420C-890C-943C3DDA8010}" destId="{B24A12EB-E33F-4EE4-841B-B633022888BA}" srcOrd="1" destOrd="0" parTransId="{134B1672-BB37-4750-BCB3-55B6D6F8F2C4}" sibTransId="{528BAD06-4012-442A-8D73-3A875ADE1085}"/>
    <dgm:cxn modelId="{6D65825B-A25E-47BC-B95F-F6E8514FE97A}" type="presOf" srcId="{0262027E-6843-4489-9C51-BBDE3B778C09}" destId="{FA05B3F0-C759-4761-B750-07F8BE9F994E}" srcOrd="0" destOrd="0" presId="urn:microsoft.com/office/officeart/2005/8/layout/vList2"/>
    <dgm:cxn modelId="{A1B0105E-AF1F-42C8-86E7-1F65B6D49CE9}" type="presOf" srcId="{4A42622B-F445-420C-890C-943C3DDA8010}" destId="{167F7A26-1D48-421D-A119-76DA58CF3811}" srcOrd="0" destOrd="0" presId="urn:microsoft.com/office/officeart/2005/8/layout/vList2"/>
    <dgm:cxn modelId="{1F17C042-40E9-4720-BE6D-E6FE25FD3F89}" srcId="{4A42622B-F445-420C-890C-943C3DDA8010}" destId="{BFD0B480-BD03-45A1-AC25-2E633AC26131}" srcOrd="5" destOrd="0" parTransId="{C2E4771F-3D37-43E3-B329-EE0A21132CE0}" sibTransId="{D30EE845-39C5-44DA-A795-63DD35F66003}"/>
    <dgm:cxn modelId="{520D1E63-5E06-4134-9524-AC82C73BFC8C}" type="presOf" srcId="{A4084BEA-2345-4CAE-BB51-BD2FF510ADE0}" destId="{0513B202-3BF2-4849-BAF4-C50B7FFA49BA}" srcOrd="0" destOrd="0" presId="urn:microsoft.com/office/officeart/2005/8/layout/vList2"/>
    <dgm:cxn modelId="{2480AE90-6742-4B30-9A57-F8FBAC34E558}" type="presOf" srcId="{BFD0B480-BD03-45A1-AC25-2E633AC26131}" destId="{8655892D-1369-41C3-9FC8-2D46278DFF17}" srcOrd="0" destOrd="0" presId="urn:microsoft.com/office/officeart/2005/8/layout/vList2"/>
    <dgm:cxn modelId="{C07C04CA-DAEE-4D43-99C8-C0E0A6B083E3}" srcId="{4A42622B-F445-420C-890C-943C3DDA8010}" destId="{9729771E-C49B-4C7D-B60D-02EF9656C053}" srcOrd="0" destOrd="0" parTransId="{2B69553E-715F-4245-A016-F67DAA7BC089}" sibTransId="{49A48DA6-F941-4794-B2C5-F4D16B9E6B34}"/>
    <dgm:cxn modelId="{E36AF1CA-A9F7-497A-9105-67FE2C60890A}" type="presOf" srcId="{9729771E-C49B-4C7D-B60D-02EF9656C053}" destId="{A87719B2-0459-4AAD-9B23-1784DE9C7F73}" srcOrd="0" destOrd="0" presId="urn:microsoft.com/office/officeart/2005/8/layout/vList2"/>
    <dgm:cxn modelId="{1B55E0CB-0765-4B58-994D-518BB813D228}" srcId="{4A42622B-F445-420C-890C-943C3DDA8010}" destId="{F082BF4E-9A3B-415A-A24A-BA66184AFF52}" srcOrd="3" destOrd="0" parTransId="{CE649222-D5FA-4DD7-8733-03450156130E}" sibTransId="{747D3AD4-2A30-4F36-BCA7-18F4CCD62FE3}"/>
    <dgm:cxn modelId="{3063B8DA-A134-4F98-AAFE-459BD0EDA590}" type="presOf" srcId="{F082BF4E-9A3B-415A-A24A-BA66184AFF52}" destId="{F4582EB2-56C5-4D96-81A0-8894E2EB23DC}" srcOrd="0" destOrd="0" presId="urn:microsoft.com/office/officeart/2005/8/layout/vList2"/>
    <dgm:cxn modelId="{A9238619-5B7D-48EA-A57A-F8E2D784A083}" type="presParOf" srcId="{167F7A26-1D48-421D-A119-76DA58CF3811}" destId="{A87719B2-0459-4AAD-9B23-1784DE9C7F73}" srcOrd="0" destOrd="0" presId="urn:microsoft.com/office/officeart/2005/8/layout/vList2"/>
    <dgm:cxn modelId="{C40ED41A-399B-4DC1-BA86-EFC969897105}" type="presParOf" srcId="{167F7A26-1D48-421D-A119-76DA58CF3811}" destId="{7D1F675E-5038-4557-BA4D-F66EED68F8CC}" srcOrd="1" destOrd="0" presId="urn:microsoft.com/office/officeart/2005/8/layout/vList2"/>
    <dgm:cxn modelId="{C6060941-A0B8-4F69-9D23-3EA5B6AEAD35}" type="presParOf" srcId="{167F7A26-1D48-421D-A119-76DA58CF3811}" destId="{524D7325-F158-45EE-BD7E-4BA8AC4DFA7B}" srcOrd="2" destOrd="0" presId="urn:microsoft.com/office/officeart/2005/8/layout/vList2"/>
    <dgm:cxn modelId="{084D165B-AA82-4E33-8065-50C47EA1671B}" type="presParOf" srcId="{167F7A26-1D48-421D-A119-76DA58CF3811}" destId="{8A41064F-0425-4EA6-8933-D26E3726522D}" srcOrd="3" destOrd="0" presId="urn:microsoft.com/office/officeart/2005/8/layout/vList2"/>
    <dgm:cxn modelId="{4D13A06D-26BE-4862-BAF9-4BEB3D3B46EB}" type="presParOf" srcId="{167F7A26-1D48-421D-A119-76DA58CF3811}" destId="{FA05B3F0-C759-4761-B750-07F8BE9F994E}" srcOrd="4" destOrd="0" presId="urn:microsoft.com/office/officeart/2005/8/layout/vList2"/>
    <dgm:cxn modelId="{01109911-E8C2-4329-8501-D7D4318D8E16}" type="presParOf" srcId="{167F7A26-1D48-421D-A119-76DA58CF3811}" destId="{BC291185-C5B5-472E-9149-7AA00F9DC1DC}" srcOrd="5" destOrd="0" presId="urn:microsoft.com/office/officeart/2005/8/layout/vList2"/>
    <dgm:cxn modelId="{945481FE-B8B4-4D19-9E3A-72E073C92A4A}" type="presParOf" srcId="{167F7A26-1D48-421D-A119-76DA58CF3811}" destId="{F4582EB2-56C5-4D96-81A0-8894E2EB23DC}" srcOrd="6" destOrd="0" presId="urn:microsoft.com/office/officeart/2005/8/layout/vList2"/>
    <dgm:cxn modelId="{FE671355-1FA3-4082-B2AE-85CDF7C4771F}" type="presParOf" srcId="{167F7A26-1D48-421D-A119-76DA58CF3811}" destId="{6419E60F-9C7C-4699-AC52-3FD02F88508A}" srcOrd="7" destOrd="0" presId="urn:microsoft.com/office/officeart/2005/8/layout/vList2"/>
    <dgm:cxn modelId="{6052F98C-CBE2-4721-9CFE-D54E46D47DD2}" type="presParOf" srcId="{167F7A26-1D48-421D-A119-76DA58CF3811}" destId="{0513B202-3BF2-4849-BAF4-C50B7FFA49BA}" srcOrd="8" destOrd="0" presId="urn:microsoft.com/office/officeart/2005/8/layout/vList2"/>
    <dgm:cxn modelId="{744DE536-C544-41D7-9F02-7CE903CD255F}" type="presParOf" srcId="{167F7A26-1D48-421D-A119-76DA58CF3811}" destId="{5C656B61-EC75-4C54-8290-163A7274585D}" srcOrd="9" destOrd="0" presId="urn:microsoft.com/office/officeart/2005/8/layout/vList2"/>
    <dgm:cxn modelId="{1BF399DD-7B4C-42D8-863D-2464E4CF6330}" type="presParOf" srcId="{167F7A26-1D48-421D-A119-76DA58CF3811}" destId="{8655892D-1369-41C3-9FC8-2D46278DFF1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C63D2D-626C-428D-A58F-35E09C5E6571}"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76FCFA03-27B0-46B5-BA37-B0E0FB655FE9}">
      <dgm:prSet/>
      <dgm:spPr/>
      <dgm:t>
        <a:bodyPr/>
        <a:lstStyle/>
        <a:p>
          <a:r>
            <a:rPr lang="en-US" dirty="0"/>
            <a:t>IV. Ecosystem Services</a:t>
          </a:r>
        </a:p>
      </dgm:t>
    </dgm:pt>
    <dgm:pt modelId="{733BB20A-2629-42D0-8E6D-4F9A445EBD36}" type="parTrans" cxnId="{C3DCA9FC-7CD5-4FF7-AACF-1EDE93A1D4D3}">
      <dgm:prSet/>
      <dgm:spPr/>
      <dgm:t>
        <a:bodyPr/>
        <a:lstStyle/>
        <a:p>
          <a:endParaRPr lang="en-US"/>
        </a:p>
      </dgm:t>
    </dgm:pt>
    <dgm:pt modelId="{458F1970-0059-4DF4-A4EA-A2B112789945}" type="sibTrans" cxnId="{C3DCA9FC-7CD5-4FF7-AACF-1EDE93A1D4D3}">
      <dgm:prSet/>
      <dgm:spPr/>
      <dgm:t>
        <a:bodyPr/>
        <a:lstStyle/>
        <a:p>
          <a:endParaRPr lang="en-US"/>
        </a:p>
      </dgm:t>
    </dgm:pt>
    <dgm:pt modelId="{C20ED235-7A9B-4314-B58D-B290CC694DD9}">
      <dgm:prSet/>
      <dgm:spPr/>
      <dgm:t>
        <a:bodyPr/>
        <a:lstStyle/>
        <a:p>
          <a:r>
            <a:rPr lang="en-US" dirty="0"/>
            <a:t>a. Functions and Values</a:t>
          </a:r>
        </a:p>
      </dgm:t>
    </dgm:pt>
    <dgm:pt modelId="{5D6BC5B0-CA23-4FF3-A063-5BD72C2BDE60}" type="parTrans" cxnId="{55FFCCD4-9375-4CAE-A48A-5B211B3B05A0}">
      <dgm:prSet/>
      <dgm:spPr/>
      <dgm:t>
        <a:bodyPr/>
        <a:lstStyle/>
        <a:p>
          <a:endParaRPr lang="en-US"/>
        </a:p>
      </dgm:t>
    </dgm:pt>
    <dgm:pt modelId="{4AA50BF3-6D2B-4A46-B963-40F6EAB67896}" type="sibTrans" cxnId="{55FFCCD4-9375-4CAE-A48A-5B211B3B05A0}">
      <dgm:prSet/>
      <dgm:spPr/>
      <dgm:t>
        <a:bodyPr/>
        <a:lstStyle/>
        <a:p>
          <a:endParaRPr lang="en-US"/>
        </a:p>
      </dgm:t>
    </dgm:pt>
    <dgm:pt modelId="{0B074AEE-0925-46BB-9053-C5531E8D7292}">
      <dgm:prSet/>
      <dgm:spPr/>
      <dgm:t>
        <a:bodyPr/>
        <a:lstStyle/>
        <a:p>
          <a:r>
            <a:rPr lang="en-US" dirty="0"/>
            <a:t>Wildlife Habitat </a:t>
          </a:r>
        </a:p>
      </dgm:t>
    </dgm:pt>
    <dgm:pt modelId="{53F321C2-AC8F-4659-9224-FC307174457E}" type="parTrans" cxnId="{D455B3FB-4B95-4787-85E6-F8AF4133E1F4}">
      <dgm:prSet/>
      <dgm:spPr/>
      <dgm:t>
        <a:bodyPr/>
        <a:lstStyle/>
        <a:p>
          <a:endParaRPr lang="en-US"/>
        </a:p>
      </dgm:t>
    </dgm:pt>
    <dgm:pt modelId="{03707BDE-C33F-426A-9E5D-27F9F2C0AFFD}" type="sibTrans" cxnId="{D455B3FB-4B95-4787-85E6-F8AF4133E1F4}">
      <dgm:prSet/>
      <dgm:spPr/>
      <dgm:t>
        <a:bodyPr/>
        <a:lstStyle/>
        <a:p>
          <a:endParaRPr lang="en-US"/>
        </a:p>
      </dgm:t>
    </dgm:pt>
    <dgm:pt modelId="{B32DDFDD-3CCC-42F6-915F-701401691601}">
      <dgm:prSet/>
      <dgm:spPr/>
      <dgm:t>
        <a:bodyPr/>
        <a:lstStyle/>
        <a:p>
          <a:r>
            <a:rPr lang="en-US" dirty="0"/>
            <a:t>Water Quality</a:t>
          </a:r>
        </a:p>
      </dgm:t>
    </dgm:pt>
    <dgm:pt modelId="{C1A30CD0-910C-4293-8CEB-BDD5165FB1F7}" type="parTrans" cxnId="{81998A06-6505-4EA1-991D-C7393005CA29}">
      <dgm:prSet/>
      <dgm:spPr/>
      <dgm:t>
        <a:bodyPr/>
        <a:lstStyle/>
        <a:p>
          <a:endParaRPr lang="en-US"/>
        </a:p>
      </dgm:t>
    </dgm:pt>
    <dgm:pt modelId="{DD99BCD3-4B1C-4147-97F6-4DEE5B31C347}" type="sibTrans" cxnId="{81998A06-6505-4EA1-991D-C7393005CA29}">
      <dgm:prSet/>
      <dgm:spPr/>
      <dgm:t>
        <a:bodyPr/>
        <a:lstStyle/>
        <a:p>
          <a:endParaRPr lang="en-US"/>
        </a:p>
      </dgm:t>
    </dgm:pt>
    <dgm:pt modelId="{A004B8F4-7C8B-4CF9-8752-6A62F429C335}">
      <dgm:prSet/>
      <dgm:spPr/>
      <dgm:t>
        <a:bodyPr/>
        <a:lstStyle/>
        <a:p>
          <a:r>
            <a:rPr lang="en-US" dirty="0"/>
            <a:t>Flood Retention</a:t>
          </a:r>
        </a:p>
      </dgm:t>
    </dgm:pt>
    <dgm:pt modelId="{05919BC2-F004-4FE9-B357-4964034BCB32}" type="parTrans" cxnId="{1C9BDAD0-1E20-40CC-939D-80FFBC280429}">
      <dgm:prSet/>
      <dgm:spPr/>
      <dgm:t>
        <a:bodyPr/>
        <a:lstStyle/>
        <a:p>
          <a:endParaRPr lang="en-US"/>
        </a:p>
      </dgm:t>
    </dgm:pt>
    <dgm:pt modelId="{1197E106-E1E1-4052-837E-570BE57B5481}" type="sibTrans" cxnId="{1C9BDAD0-1E20-40CC-939D-80FFBC280429}">
      <dgm:prSet/>
      <dgm:spPr/>
      <dgm:t>
        <a:bodyPr/>
        <a:lstStyle/>
        <a:p>
          <a:endParaRPr lang="en-US"/>
        </a:p>
      </dgm:t>
    </dgm:pt>
    <dgm:pt modelId="{CF2BAE7B-70DA-4726-9F70-3C3ACCB28B1D}">
      <dgm:prSet/>
      <dgm:spPr/>
      <dgm:t>
        <a:bodyPr/>
        <a:lstStyle/>
        <a:p>
          <a:r>
            <a:rPr lang="en-US" dirty="0"/>
            <a:t>Scenic Beauty, Recreation, Education</a:t>
          </a:r>
        </a:p>
      </dgm:t>
    </dgm:pt>
    <dgm:pt modelId="{329C1AEC-A282-46E3-BA07-698739D10E5E}" type="parTrans" cxnId="{FE353F15-421A-4CDF-8321-D7D108EA948E}">
      <dgm:prSet/>
      <dgm:spPr/>
      <dgm:t>
        <a:bodyPr/>
        <a:lstStyle/>
        <a:p>
          <a:endParaRPr lang="en-US"/>
        </a:p>
      </dgm:t>
    </dgm:pt>
    <dgm:pt modelId="{2FFE1A40-F597-42DE-9CFA-01E2F3D762BA}" type="sibTrans" cxnId="{FE353F15-421A-4CDF-8321-D7D108EA948E}">
      <dgm:prSet/>
      <dgm:spPr/>
      <dgm:t>
        <a:bodyPr/>
        <a:lstStyle/>
        <a:p>
          <a:endParaRPr lang="en-US"/>
        </a:p>
      </dgm:t>
    </dgm:pt>
    <dgm:pt modelId="{B7039B15-4A84-4104-80DD-A233B3614E66}">
      <dgm:prSet/>
      <dgm:spPr/>
      <dgm:t>
        <a:bodyPr/>
        <a:lstStyle/>
        <a:p>
          <a:r>
            <a:rPr lang="en-US" dirty="0"/>
            <a:t>b. Ecosystem Recovery</a:t>
          </a:r>
        </a:p>
      </dgm:t>
    </dgm:pt>
    <dgm:pt modelId="{70A74A3F-6A9D-44F8-A95B-7CF274F55B9F}" type="parTrans" cxnId="{183E558D-79DB-4C9E-AEE7-DD1642299429}">
      <dgm:prSet/>
      <dgm:spPr/>
      <dgm:t>
        <a:bodyPr/>
        <a:lstStyle/>
        <a:p>
          <a:endParaRPr lang="en-US"/>
        </a:p>
      </dgm:t>
    </dgm:pt>
    <dgm:pt modelId="{CAEC755A-697E-44C6-A15B-5C9957EFB7F5}" type="sibTrans" cxnId="{183E558D-79DB-4C9E-AEE7-DD1642299429}">
      <dgm:prSet/>
      <dgm:spPr/>
      <dgm:t>
        <a:bodyPr/>
        <a:lstStyle/>
        <a:p>
          <a:endParaRPr lang="en-US"/>
        </a:p>
      </dgm:t>
    </dgm:pt>
    <dgm:pt modelId="{93E22C7D-0D3E-453A-8782-C0671B284F4D}">
      <dgm:prSet/>
      <dgm:spPr/>
      <dgm:t>
        <a:bodyPr/>
        <a:lstStyle/>
        <a:p>
          <a:r>
            <a:rPr lang="en-US" dirty="0"/>
            <a:t>Mimic Historic Conditions </a:t>
          </a:r>
        </a:p>
      </dgm:t>
    </dgm:pt>
    <dgm:pt modelId="{39799A97-8A7A-4F80-8645-31C7DB716808}" type="parTrans" cxnId="{6BEE050B-382F-4955-A242-3E5D7295DF66}">
      <dgm:prSet/>
      <dgm:spPr/>
      <dgm:t>
        <a:bodyPr/>
        <a:lstStyle/>
        <a:p>
          <a:endParaRPr lang="en-US"/>
        </a:p>
      </dgm:t>
    </dgm:pt>
    <dgm:pt modelId="{4AE64F9C-EF8C-4AEF-B5C7-EC51914EB492}" type="sibTrans" cxnId="{6BEE050B-382F-4955-A242-3E5D7295DF66}">
      <dgm:prSet/>
      <dgm:spPr/>
      <dgm:t>
        <a:bodyPr/>
        <a:lstStyle/>
        <a:p>
          <a:endParaRPr lang="en-US"/>
        </a:p>
      </dgm:t>
    </dgm:pt>
    <dgm:pt modelId="{3F6A620E-914F-41D1-9092-A847622EF736}">
      <dgm:prSet/>
      <dgm:spPr/>
      <dgm:t>
        <a:bodyPr/>
        <a:lstStyle/>
        <a:p>
          <a:r>
            <a:rPr lang="en-US" dirty="0"/>
            <a:t>Manage for Long-term Sustainability</a:t>
          </a:r>
        </a:p>
      </dgm:t>
    </dgm:pt>
    <dgm:pt modelId="{6AA104B7-2CAF-4764-916A-73720E5CC9B0}" type="parTrans" cxnId="{A2AC34D7-05B9-40BD-97A4-12279C9CE535}">
      <dgm:prSet/>
      <dgm:spPr/>
      <dgm:t>
        <a:bodyPr/>
        <a:lstStyle/>
        <a:p>
          <a:endParaRPr lang="en-US"/>
        </a:p>
      </dgm:t>
    </dgm:pt>
    <dgm:pt modelId="{2BEE6C33-E0F3-4F64-BA4D-977C7CB4B27B}" type="sibTrans" cxnId="{A2AC34D7-05B9-40BD-97A4-12279C9CE535}">
      <dgm:prSet/>
      <dgm:spPr/>
      <dgm:t>
        <a:bodyPr/>
        <a:lstStyle/>
        <a:p>
          <a:endParaRPr lang="en-US"/>
        </a:p>
      </dgm:t>
    </dgm:pt>
    <dgm:pt modelId="{552E6550-3B7B-4A65-A455-996BE673C1DF}">
      <dgm:prSet/>
      <dgm:spPr/>
      <dgm:t>
        <a:bodyPr/>
        <a:lstStyle/>
        <a:p>
          <a:r>
            <a:rPr lang="en-US" dirty="0"/>
            <a:t>Evaluate Success</a:t>
          </a:r>
        </a:p>
      </dgm:t>
    </dgm:pt>
    <dgm:pt modelId="{F37EDFC3-CB2C-454A-BD6E-40739156C553}" type="parTrans" cxnId="{F88428F8-0631-4B61-8C6F-30FCD7A029E1}">
      <dgm:prSet/>
      <dgm:spPr/>
      <dgm:t>
        <a:bodyPr/>
        <a:lstStyle/>
        <a:p>
          <a:endParaRPr lang="en-US"/>
        </a:p>
      </dgm:t>
    </dgm:pt>
    <dgm:pt modelId="{490A4DF9-5F8F-41E1-9AA6-007FAAD70A91}" type="sibTrans" cxnId="{F88428F8-0631-4B61-8C6F-30FCD7A029E1}">
      <dgm:prSet/>
      <dgm:spPr/>
      <dgm:t>
        <a:bodyPr/>
        <a:lstStyle/>
        <a:p>
          <a:endParaRPr lang="en-US"/>
        </a:p>
      </dgm:t>
    </dgm:pt>
    <dgm:pt modelId="{F27D7F9E-0E67-48A2-AF13-8A8735BE8F03}">
      <dgm:prSet/>
      <dgm:spPr/>
      <dgm:t>
        <a:bodyPr/>
        <a:lstStyle/>
        <a:p>
          <a:r>
            <a:rPr lang="en-US" dirty="0"/>
            <a:t>V. Future Forecast</a:t>
          </a:r>
        </a:p>
      </dgm:t>
    </dgm:pt>
    <dgm:pt modelId="{5D1E4FFA-C626-40FC-84E5-ED34D92B1346}" type="parTrans" cxnId="{2356C85D-1529-489B-A470-22F068106437}">
      <dgm:prSet/>
      <dgm:spPr/>
      <dgm:t>
        <a:bodyPr/>
        <a:lstStyle/>
        <a:p>
          <a:endParaRPr lang="en-US"/>
        </a:p>
      </dgm:t>
    </dgm:pt>
    <dgm:pt modelId="{F116A202-AD71-4967-AD1F-9400FE01D3BE}" type="sibTrans" cxnId="{2356C85D-1529-489B-A470-22F068106437}">
      <dgm:prSet/>
      <dgm:spPr/>
      <dgm:t>
        <a:bodyPr/>
        <a:lstStyle/>
        <a:p>
          <a:endParaRPr lang="en-US"/>
        </a:p>
      </dgm:t>
    </dgm:pt>
    <dgm:pt modelId="{C39D9F8F-8DF3-41D4-B735-CB9DFEB8747E}" type="pres">
      <dgm:prSet presAssocID="{C8C63D2D-626C-428D-A58F-35E09C5E6571}" presName="linear" presStyleCnt="0">
        <dgm:presLayoutVars>
          <dgm:dir/>
          <dgm:animLvl val="lvl"/>
          <dgm:resizeHandles val="exact"/>
        </dgm:presLayoutVars>
      </dgm:prSet>
      <dgm:spPr/>
    </dgm:pt>
    <dgm:pt modelId="{3BE0E6D5-B122-4821-9CAB-C4C0AE82BECE}" type="pres">
      <dgm:prSet presAssocID="{76FCFA03-27B0-46B5-BA37-B0E0FB655FE9}" presName="parentLin" presStyleCnt="0"/>
      <dgm:spPr/>
    </dgm:pt>
    <dgm:pt modelId="{B4514A28-BE12-481E-8A13-A6934BF70D80}" type="pres">
      <dgm:prSet presAssocID="{76FCFA03-27B0-46B5-BA37-B0E0FB655FE9}" presName="parentLeftMargin" presStyleLbl="node1" presStyleIdx="0" presStyleCnt="4"/>
      <dgm:spPr/>
    </dgm:pt>
    <dgm:pt modelId="{14D56B2D-0E66-42B8-97AB-F37998DCF879}" type="pres">
      <dgm:prSet presAssocID="{76FCFA03-27B0-46B5-BA37-B0E0FB655FE9}" presName="parentText" presStyleLbl="node1" presStyleIdx="0" presStyleCnt="4">
        <dgm:presLayoutVars>
          <dgm:chMax val="0"/>
          <dgm:bulletEnabled val="1"/>
        </dgm:presLayoutVars>
      </dgm:prSet>
      <dgm:spPr/>
    </dgm:pt>
    <dgm:pt modelId="{B2D3DF56-84A2-4D25-8EFE-D54E2AB109AB}" type="pres">
      <dgm:prSet presAssocID="{76FCFA03-27B0-46B5-BA37-B0E0FB655FE9}" presName="negativeSpace" presStyleCnt="0"/>
      <dgm:spPr/>
    </dgm:pt>
    <dgm:pt modelId="{04D87F7F-393A-4CF4-B6DA-2FC60B96D803}" type="pres">
      <dgm:prSet presAssocID="{76FCFA03-27B0-46B5-BA37-B0E0FB655FE9}" presName="childText" presStyleLbl="conFgAcc1" presStyleIdx="0" presStyleCnt="4">
        <dgm:presLayoutVars>
          <dgm:bulletEnabled val="1"/>
        </dgm:presLayoutVars>
      </dgm:prSet>
      <dgm:spPr/>
    </dgm:pt>
    <dgm:pt modelId="{4B02D6D1-C71B-43E3-B27A-924596FA1816}" type="pres">
      <dgm:prSet presAssocID="{458F1970-0059-4DF4-A4EA-A2B112789945}" presName="spaceBetweenRectangles" presStyleCnt="0"/>
      <dgm:spPr/>
    </dgm:pt>
    <dgm:pt modelId="{A5CD7598-CBE2-444C-8D8B-687BDBA17458}" type="pres">
      <dgm:prSet presAssocID="{C20ED235-7A9B-4314-B58D-B290CC694DD9}" presName="parentLin" presStyleCnt="0"/>
      <dgm:spPr/>
    </dgm:pt>
    <dgm:pt modelId="{8B8E18DE-4813-40DB-A7AB-D96A09E521F6}" type="pres">
      <dgm:prSet presAssocID="{C20ED235-7A9B-4314-B58D-B290CC694DD9}" presName="parentLeftMargin" presStyleLbl="node1" presStyleIdx="0" presStyleCnt="4"/>
      <dgm:spPr/>
    </dgm:pt>
    <dgm:pt modelId="{74155F40-2964-4B68-AB70-7EA2C61DFA18}" type="pres">
      <dgm:prSet presAssocID="{C20ED235-7A9B-4314-B58D-B290CC694DD9}" presName="parentText" presStyleLbl="node1" presStyleIdx="1" presStyleCnt="4">
        <dgm:presLayoutVars>
          <dgm:chMax val="0"/>
          <dgm:bulletEnabled val="1"/>
        </dgm:presLayoutVars>
      </dgm:prSet>
      <dgm:spPr/>
    </dgm:pt>
    <dgm:pt modelId="{E9ACA38F-22AA-490D-A9AE-391F1AD8E021}" type="pres">
      <dgm:prSet presAssocID="{C20ED235-7A9B-4314-B58D-B290CC694DD9}" presName="negativeSpace" presStyleCnt="0"/>
      <dgm:spPr/>
    </dgm:pt>
    <dgm:pt modelId="{A88D6A59-3206-49D3-BB99-1A24E9608B03}" type="pres">
      <dgm:prSet presAssocID="{C20ED235-7A9B-4314-B58D-B290CC694DD9}" presName="childText" presStyleLbl="conFgAcc1" presStyleIdx="1" presStyleCnt="4">
        <dgm:presLayoutVars>
          <dgm:bulletEnabled val="1"/>
        </dgm:presLayoutVars>
      </dgm:prSet>
      <dgm:spPr/>
    </dgm:pt>
    <dgm:pt modelId="{F1689252-BAD3-4C23-B998-51562CB59D57}" type="pres">
      <dgm:prSet presAssocID="{4AA50BF3-6D2B-4A46-B963-40F6EAB67896}" presName="spaceBetweenRectangles" presStyleCnt="0"/>
      <dgm:spPr/>
    </dgm:pt>
    <dgm:pt modelId="{F89E57E6-1155-4364-A893-55B46618D132}" type="pres">
      <dgm:prSet presAssocID="{B7039B15-4A84-4104-80DD-A233B3614E66}" presName="parentLin" presStyleCnt="0"/>
      <dgm:spPr/>
    </dgm:pt>
    <dgm:pt modelId="{865E8909-C22F-4A20-9D41-FEE3A9E620B8}" type="pres">
      <dgm:prSet presAssocID="{B7039B15-4A84-4104-80DD-A233B3614E66}" presName="parentLeftMargin" presStyleLbl="node1" presStyleIdx="1" presStyleCnt="4"/>
      <dgm:spPr/>
    </dgm:pt>
    <dgm:pt modelId="{7A24B67A-77FA-4337-A0E8-18DC5876D0B4}" type="pres">
      <dgm:prSet presAssocID="{B7039B15-4A84-4104-80DD-A233B3614E66}" presName="parentText" presStyleLbl="node1" presStyleIdx="2" presStyleCnt="4">
        <dgm:presLayoutVars>
          <dgm:chMax val="0"/>
          <dgm:bulletEnabled val="1"/>
        </dgm:presLayoutVars>
      </dgm:prSet>
      <dgm:spPr/>
    </dgm:pt>
    <dgm:pt modelId="{38F9C0D9-84FC-4845-BBCD-CE45380EBFD5}" type="pres">
      <dgm:prSet presAssocID="{B7039B15-4A84-4104-80DD-A233B3614E66}" presName="negativeSpace" presStyleCnt="0"/>
      <dgm:spPr/>
    </dgm:pt>
    <dgm:pt modelId="{4F906199-EB17-4210-9675-38F0ED3C198F}" type="pres">
      <dgm:prSet presAssocID="{B7039B15-4A84-4104-80DD-A233B3614E66}" presName="childText" presStyleLbl="conFgAcc1" presStyleIdx="2" presStyleCnt="4">
        <dgm:presLayoutVars>
          <dgm:bulletEnabled val="1"/>
        </dgm:presLayoutVars>
      </dgm:prSet>
      <dgm:spPr/>
    </dgm:pt>
    <dgm:pt modelId="{808AB37F-2DC8-4C1F-9921-2DAAA7A5B509}" type="pres">
      <dgm:prSet presAssocID="{CAEC755A-697E-44C6-A15B-5C9957EFB7F5}" presName="spaceBetweenRectangles" presStyleCnt="0"/>
      <dgm:spPr/>
    </dgm:pt>
    <dgm:pt modelId="{C40E3BEC-9200-41F3-B66B-E289F712233C}" type="pres">
      <dgm:prSet presAssocID="{F27D7F9E-0E67-48A2-AF13-8A8735BE8F03}" presName="parentLin" presStyleCnt="0"/>
      <dgm:spPr/>
    </dgm:pt>
    <dgm:pt modelId="{0AE74259-E60A-4438-9584-A46605A893B2}" type="pres">
      <dgm:prSet presAssocID="{F27D7F9E-0E67-48A2-AF13-8A8735BE8F03}" presName="parentLeftMargin" presStyleLbl="node1" presStyleIdx="2" presStyleCnt="4"/>
      <dgm:spPr/>
    </dgm:pt>
    <dgm:pt modelId="{7730E350-C130-455F-818D-EC83C865B4C4}" type="pres">
      <dgm:prSet presAssocID="{F27D7F9E-0E67-48A2-AF13-8A8735BE8F03}" presName="parentText" presStyleLbl="node1" presStyleIdx="3" presStyleCnt="4">
        <dgm:presLayoutVars>
          <dgm:chMax val="0"/>
          <dgm:bulletEnabled val="1"/>
        </dgm:presLayoutVars>
      </dgm:prSet>
      <dgm:spPr/>
    </dgm:pt>
    <dgm:pt modelId="{900ACAC8-0A83-456D-82C2-1B304CB923BA}" type="pres">
      <dgm:prSet presAssocID="{F27D7F9E-0E67-48A2-AF13-8A8735BE8F03}" presName="negativeSpace" presStyleCnt="0"/>
      <dgm:spPr/>
    </dgm:pt>
    <dgm:pt modelId="{3631B8B5-4D29-4796-A196-F328A1EAABC5}" type="pres">
      <dgm:prSet presAssocID="{F27D7F9E-0E67-48A2-AF13-8A8735BE8F03}" presName="childText" presStyleLbl="conFgAcc1" presStyleIdx="3" presStyleCnt="4">
        <dgm:presLayoutVars>
          <dgm:bulletEnabled val="1"/>
        </dgm:presLayoutVars>
      </dgm:prSet>
      <dgm:spPr/>
    </dgm:pt>
  </dgm:ptLst>
  <dgm:cxnLst>
    <dgm:cxn modelId="{81998A06-6505-4EA1-991D-C7393005CA29}" srcId="{C20ED235-7A9B-4314-B58D-B290CC694DD9}" destId="{B32DDFDD-3CCC-42F6-915F-701401691601}" srcOrd="1" destOrd="0" parTransId="{C1A30CD0-910C-4293-8CEB-BDD5165FB1F7}" sibTransId="{DD99BCD3-4B1C-4147-97F6-4DEE5B31C347}"/>
    <dgm:cxn modelId="{6BEE050B-382F-4955-A242-3E5D7295DF66}" srcId="{B7039B15-4A84-4104-80DD-A233B3614E66}" destId="{93E22C7D-0D3E-453A-8782-C0671B284F4D}" srcOrd="0" destOrd="0" parTransId="{39799A97-8A7A-4F80-8645-31C7DB716808}" sibTransId="{4AE64F9C-EF8C-4AEF-B5C7-EC51914EB492}"/>
    <dgm:cxn modelId="{B657CA0C-57A7-45FB-AD79-E3FAAD6B46EE}" type="presOf" srcId="{A004B8F4-7C8B-4CF9-8752-6A62F429C335}" destId="{A88D6A59-3206-49D3-BB99-1A24E9608B03}" srcOrd="0" destOrd="2" presId="urn:microsoft.com/office/officeart/2005/8/layout/list1"/>
    <dgm:cxn modelId="{B4288010-A90C-4E16-A7BB-D19C24DBCB9E}" type="presOf" srcId="{C20ED235-7A9B-4314-B58D-B290CC694DD9}" destId="{74155F40-2964-4B68-AB70-7EA2C61DFA18}" srcOrd="1" destOrd="0" presId="urn:microsoft.com/office/officeart/2005/8/layout/list1"/>
    <dgm:cxn modelId="{FE353F15-421A-4CDF-8321-D7D108EA948E}" srcId="{C20ED235-7A9B-4314-B58D-B290CC694DD9}" destId="{CF2BAE7B-70DA-4726-9F70-3C3ACCB28B1D}" srcOrd="3" destOrd="0" parTransId="{329C1AEC-A282-46E3-BA07-698739D10E5E}" sibTransId="{2FFE1A40-F597-42DE-9CFA-01E2F3D762BA}"/>
    <dgm:cxn modelId="{A803582A-A3AE-41DF-B6E9-4FF4496180C7}" type="presOf" srcId="{552E6550-3B7B-4A65-A455-996BE673C1DF}" destId="{4F906199-EB17-4210-9675-38F0ED3C198F}" srcOrd="0" destOrd="2" presId="urn:microsoft.com/office/officeart/2005/8/layout/list1"/>
    <dgm:cxn modelId="{AA38152D-2DC8-4B26-8E0F-2441184A3AAB}" type="presOf" srcId="{0B074AEE-0925-46BB-9053-C5531E8D7292}" destId="{A88D6A59-3206-49D3-BB99-1A24E9608B03}" srcOrd="0" destOrd="0" presId="urn:microsoft.com/office/officeart/2005/8/layout/list1"/>
    <dgm:cxn modelId="{8CE65C36-6ADC-46B7-B5AA-0A71132D8476}" type="presOf" srcId="{B32DDFDD-3CCC-42F6-915F-701401691601}" destId="{A88D6A59-3206-49D3-BB99-1A24E9608B03}" srcOrd="0" destOrd="1" presId="urn:microsoft.com/office/officeart/2005/8/layout/list1"/>
    <dgm:cxn modelId="{3A59F037-06CA-452F-9AEE-28878371FD3D}" type="presOf" srcId="{B7039B15-4A84-4104-80DD-A233B3614E66}" destId="{865E8909-C22F-4A20-9D41-FEE3A9E620B8}" srcOrd="0" destOrd="0" presId="urn:microsoft.com/office/officeart/2005/8/layout/list1"/>
    <dgm:cxn modelId="{2356C85D-1529-489B-A470-22F068106437}" srcId="{C8C63D2D-626C-428D-A58F-35E09C5E6571}" destId="{F27D7F9E-0E67-48A2-AF13-8A8735BE8F03}" srcOrd="3" destOrd="0" parTransId="{5D1E4FFA-C626-40FC-84E5-ED34D92B1346}" sibTransId="{F116A202-AD71-4967-AD1F-9400FE01D3BE}"/>
    <dgm:cxn modelId="{D2682C5E-B856-42BB-BD4E-C4BF8BD65D67}" type="presOf" srcId="{B7039B15-4A84-4104-80DD-A233B3614E66}" destId="{7A24B67A-77FA-4337-A0E8-18DC5876D0B4}" srcOrd="1" destOrd="0" presId="urn:microsoft.com/office/officeart/2005/8/layout/list1"/>
    <dgm:cxn modelId="{2EC03941-0ED4-4F96-B735-4BBCD3125FE9}" type="presOf" srcId="{C8C63D2D-626C-428D-A58F-35E09C5E6571}" destId="{C39D9F8F-8DF3-41D4-B735-CB9DFEB8747E}" srcOrd="0" destOrd="0" presId="urn:microsoft.com/office/officeart/2005/8/layout/list1"/>
    <dgm:cxn modelId="{24CC2665-0C47-477C-8C06-6514B1D529F1}" type="presOf" srcId="{F27D7F9E-0E67-48A2-AF13-8A8735BE8F03}" destId="{0AE74259-E60A-4438-9584-A46605A893B2}" srcOrd="0" destOrd="0" presId="urn:microsoft.com/office/officeart/2005/8/layout/list1"/>
    <dgm:cxn modelId="{599B6D48-181E-491B-AEC3-4A755BE172B5}" type="presOf" srcId="{3F6A620E-914F-41D1-9092-A847622EF736}" destId="{4F906199-EB17-4210-9675-38F0ED3C198F}" srcOrd="0" destOrd="1" presId="urn:microsoft.com/office/officeart/2005/8/layout/list1"/>
    <dgm:cxn modelId="{17E5874C-2E3F-467E-B511-3EE9F4CB10F9}" type="presOf" srcId="{93E22C7D-0D3E-453A-8782-C0671B284F4D}" destId="{4F906199-EB17-4210-9675-38F0ED3C198F}" srcOrd="0" destOrd="0" presId="urn:microsoft.com/office/officeart/2005/8/layout/list1"/>
    <dgm:cxn modelId="{DD66E67B-56F5-4E05-9A3A-334CDCEFEE71}" type="presOf" srcId="{76FCFA03-27B0-46B5-BA37-B0E0FB655FE9}" destId="{B4514A28-BE12-481E-8A13-A6934BF70D80}" srcOrd="0" destOrd="0" presId="urn:microsoft.com/office/officeart/2005/8/layout/list1"/>
    <dgm:cxn modelId="{3CAA7282-B7C8-4F7C-8594-50F1ACE48404}" type="presOf" srcId="{C20ED235-7A9B-4314-B58D-B290CC694DD9}" destId="{8B8E18DE-4813-40DB-A7AB-D96A09E521F6}" srcOrd="0" destOrd="0" presId="urn:microsoft.com/office/officeart/2005/8/layout/list1"/>
    <dgm:cxn modelId="{E417D18B-634C-4694-B583-E4B9BB0E2B82}" type="presOf" srcId="{CF2BAE7B-70DA-4726-9F70-3C3ACCB28B1D}" destId="{A88D6A59-3206-49D3-BB99-1A24E9608B03}" srcOrd="0" destOrd="3" presId="urn:microsoft.com/office/officeart/2005/8/layout/list1"/>
    <dgm:cxn modelId="{183E558D-79DB-4C9E-AEE7-DD1642299429}" srcId="{C8C63D2D-626C-428D-A58F-35E09C5E6571}" destId="{B7039B15-4A84-4104-80DD-A233B3614E66}" srcOrd="2" destOrd="0" parTransId="{70A74A3F-6A9D-44F8-A95B-7CF274F55B9F}" sibTransId="{CAEC755A-697E-44C6-A15B-5C9957EFB7F5}"/>
    <dgm:cxn modelId="{218DE397-3720-4500-8C87-DB990732D842}" type="presOf" srcId="{76FCFA03-27B0-46B5-BA37-B0E0FB655FE9}" destId="{14D56B2D-0E66-42B8-97AB-F37998DCF879}" srcOrd="1" destOrd="0" presId="urn:microsoft.com/office/officeart/2005/8/layout/list1"/>
    <dgm:cxn modelId="{6B3EFBA4-D006-4618-8050-1F50760D5971}" type="presOf" srcId="{F27D7F9E-0E67-48A2-AF13-8A8735BE8F03}" destId="{7730E350-C130-455F-818D-EC83C865B4C4}" srcOrd="1" destOrd="0" presId="urn:microsoft.com/office/officeart/2005/8/layout/list1"/>
    <dgm:cxn modelId="{1C9BDAD0-1E20-40CC-939D-80FFBC280429}" srcId="{C20ED235-7A9B-4314-B58D-B290CC694DD9}" destId="{A004B8F4-7C8B-4CF9-8752-6A62F429C335}" srcOrd="2" destOrd="0" parTransId="{05919BC2-F004-4FE9-B357-4964034BCB32}" sibTransId="{1197E106-E1E1-4052-837E-570BE57B5481}"/>
    <dgm:cxn modelId="{55FFCCD4-9375-4CAE-A48A-5B211B3B05A0}" srcId="{C8C63D2D-626C-428D-A58F-35E09C5E6571}" destId="{C20ED235-7A9B-4314-B58D-B290CC694DD9}" srcOrd="1" destOrd="0" parTransId="{5D6BC5B0-CA23-4FF3-A063-5BD72C2BDE60}" sibTransId="{4AA50BF3-6D2B-4A46-B963-40F6EAB67896}"/>
    <dgm:cxn modelId="{A2AC34D7-05B9-40BD-97A4-12279C9CE535}" srcId="{B7039B15-4A84-4104-80DD-A233B3614E66}" destId="{3F6A620E-914F-41D1-9092-A847622EF736}" srcOrd="1" destOrd="0" parTransId="{6AA104B7-2CAF-4764-916A-73720E5CC9B0}" sibTransId="{2BEE6C33-E0F3-4F64-BA4D-977C7CB4B27B}"/>
    <dgm:cxn modelId="{F88428F8-0631-4B61-8C6F-30FCD7A029E1}" srcId="{B7039B15-4A84-4104-80DD-A233B3614E66}" destId="{552E6550-3B7B-4A65-A455-996BE673C1DF}" srcOrd="2" destOrd="0" parTransId="{F37EDFC3-CB2C-454A-BD6E-40739156C553}" sibTransId="{490A4DF9-5F8F-41E1-9AA6-007FAAD70A91}"/>
    <dgm:cxn modelId="{D455B3FB-4B95-4787-85E6-F8AF4133E1F4}" srcId="{C20ED235-7A9B-4314-B58D-B290CC694DD9}" destId="{0B074AEE-0925-46BB-9053-C5531E8D7292}" srcOrd="0" destOrd="0" parTransId="{53F321C2-AC8F-4659-9224-FC307174457E}" sibTransId="{03707BDE-C33F-426A-9E5D-27F9F2C0AFFD}"/>
    <dgm:cxn modelId="{C3DCA9FC-7CD5-4FF7-AACF-1EDE93A1D4D3}" srcId="{C8C63D2D-626C-428D-A58F-35E09C5E6571}" destId="{76FCFA03-27B0-46B5-BA37-B0E0FB655FE9}" srcOrd="0" destOrd="0" parTransId="{733BB20A-2629-42D0-8E6D-4F9A445EBD36}" sibTransId="{458F1970-0059-4DF4-A4EA-A2B112789945}"/>
    <dgm:cxn modelId="{C15C3822-D389-4377-8B10-132C364DCDF4}" type="presParOf" srcId="{C39D9F8F-8DF3-41D4-B735-CB9DFEB8747E}" destId="{3BE0E6D5-B122-4821-9CAB-C4C0AE82BECE}" srcOrd="0" destOrd="0" presId="urn:microsoft.com/office/officeart/2005/8/layout/list1"/>
    <dgm:cxn modelId="{AE182E20-2597-4D6D-AE1B-716417DB5D37}" type="presParOf" srcId="{3BE0E6D5-B122-4821-9CAB-C4C0AE82BECE}" destId="{B4514A28-BE12-481E-8A13-A6934BF70D80}" srcOrd="0" destOrd="0" presId="urn:microsoft.com/office/officeart/2005/8/layout/list1"/>
    <dgm:cxn modelId="{6897BDA3-7C61-4188-83B6-43D1880929DF}" type="presParOf" srcId="{3BE0E6D5-B122-4821-9CAB-C4C0AE82BECE}" destId="{14D56B2D-0E66-42B8-97AB-F37998DCF879}" srcOrd="1" destOrd="0" presId="urn:microsoft.com/office/officeart/2005/8/layout/list1"/>
    <dgm:cxn modelId="{451353FF-3BB2-4DFF-A426-B11448BCFBAB}" type="presParOf" srcId="{C39D9F8F-8DF3-41D4-B735-CB9DFEB8747E}" destId="{B2D3DF56-84A2-4D25-8EFE-D54E2AB109AB}" srcOrd="1" destOrd="0" presId="urn:microsoft.com/office/officeart/2005/8/layout/list1"/>
    <dgm:cxn modelId="{F2A5215E-FB78-418B-8D08-049DFF7554EA}" type="presParOf" srcId="{C39D9F8F-8DF3-41D4-B735-CB9DFEB8747E}" destId="{04D87F7F-393A-4CF4-B6DA-2FC60B96D803}" srcOrd="2" destOrd="0" presId="urn:microsoft.com/office/officeart/2005/8/layout/list1"/>
    <dgm:cxn modelId="{CFADEC46-4AEB-47BE-A3D5-55CAFF66FEF8}" type="presParOf" srcId="{C39D9F8F-8DF3-41D4-B735-CB9DFEB8747E}" destId="{4B02D6D1-C71B-43E3-B27A-924596FA1816}" srcOrd="3" destOrd="0" presId="urn:microsoft.com/office/officeart/2005/8/layout/list1"/>
    <dgm:cxn modelId="{87A761E0-ACF0-44BD-BD6A-653FD4183CBD}" type="presParOf" srcId="{C39D9F8F-8DF3-41D4-B735-CB9DFEB8747E}" destId="{A5CD7598-CBE2-444C-8D8B-687BDBA17458}" srcOrd="4" destOrd="0" presId="urn:microsoft.com/office/officeart/2005/8/layout/list1"/>
    <dgm:cxn modelId="{9A5FB92B-EB34-4183-B644-37D1B332D82D}" type="presParOf" srcId="{A5CD7598-CBE2-444C-8D8B-687BDBA17458}" destId="{8B8E18DE-4813-40DB-A7AB-D96A09E521F6}" srcOrd="0" destOrd="0" presId="urn:microsoft.com/office/officeart/2005/8/layout/list1"/>
    <dgm:cxn modelId="{9F8EDC34-9E91-40B0-9B5A-E10A70C2C5E2}" type="presParOf" srcId="{A5CD7598-CBE2-444C-8D8B-687BDBA17458}" destId="{74155F40-2964-4B68-AB70-7EA2C61DFA18}" srcOrd="1" destOrd="0" presId="urn:microsoft.com/office/officeart/2005/8/layout/list1"/>
    <dgm:cxn modelId="{FD1DF54B-0135-4072-84E1-88624E036A88}" type="presParOf" srcId="{C39D9F8F-8DF3-41D4-B735-CB9DFEB8747E}" destId="{E9ACA38F-22AA-490D-A9AE-391F1AD8E021}" srcOrd="5" destOrd="0" presId="urn:microsoft.com/office/officeart/2005/8/layout/list1"/>
    <dgm:cxn modelId="{1B2B6D60-DA91-4AF0-ADD0-C3AC89B1BC99}" type="presParOf" srcId="{C39D9F8F-8DF3-41D4-B735-CB9DFEB8747E}" destId="{A88D6A59-3206-49D3-BB99-1A24E9608B03}" srcOrd="6" destOrd="0" presId="urn:microsoft.com/office/officeart/2005/8/layout/list1"/>
    <dgm:cxn modelId="{E716CFD3-2896-4D74-9F7B-297DD1BA355D}" type="presParOf" srcId="{C39D9F8F-8DF3-41D4-B735-CB9DFEB8747E}" destId="{F1689252-BAD3-4C23-B998-51562CB59D57}" srcOrd="7" destOrd="0" presId="urn:microsoft.com/office/officeart/2005/8/layout/list1"/>
    <dgm:cxn modelId="{B493B8B8-07CF-4117-BC3D-2981B6F50381}" type="presParOf" srcId="{C39D9F8F-8DF3-41D4-B735-CB9DFEB8747E}" destId="{F89E57E6-1155-4364-A893-55B46618D132}" srcOrd="8" destOrd="0" presId="urn:microsoft.com/office/officeart/2005/8/layout/list1"/>
    <dgm:cxn modelId="{BFF6AD96-8AA7-4322-8311-91B9DF8A1893}" type="presParOf" srcId="{F89E57E6-1155-4364-A893-55B46618D132}" destId="{865E8909-C22F-4A20-9D41-FEE3A9E620B8}" srcOrd="0" destOrd="0" presId="urn:microsoft.com/office/officeart/2005/8/layout/list1"/>
    <dgm:cxn modelId="{41841440-5615-45CE-90AD-8CFE90809CE4}" type="presParOf" srcId="{F89E57E6-1155-4364-A893-55B46618D132}" destId="{7A24B67A-77FA-4337-A0E8-18DC5876D0B4}" srcOrd="1" destOrd="0" presId="urn:microsoft.com/office/officeart/2005/8/layout/list1"/>
    <dgm:cxn modelId="{094979BF-CE9F-4C1E-AF79-2712C68A46DE}" type="presParOf" srcId="{C39D9F8F-8DF3-41D4-B735-CB9DFEB8747E}" destId="{38F9C0D9-84FC-4845-BBCD-CE45380EBFD5}" srcOrd="9" destOrd="0" presId="urn:microsoft.com/office/officeart/2005/8/layout/list1"/>
    <dgm:cxn modelId="{7D5163AB-C857-4CD6-870B-B39E54F68507}" type="presParOf" srcId="{C39D9F8F-8DF3-41D4-B735-CB9DFEB8747E}" destId="{4F906199-EB17-4210-9675-38F0ED3C198F}" srcOrd="10" destOrd="0" presId="urn:microsoft.com/office/officeart/2005/8/layout/list1"/>
    <dgm:cxn modelId="{032EFAAC-9562-4AAA-A96B-C8FCFA0BD7FC}" type="presParOf" srcId="{C39D9F8F-8DF3-41D4-B735-CB9DFEB8747E}" destId="{808AB37F-2DC8-4C1F-9921-2DAAA7A5B509}" srcOrd="11" destOrd="0" presId="urn:microsoft.com/office/officeart/2005/8/layout/list1"/>
    <dgm:cxn modelId="{AA0F373E-5245-4B7A-B787-671E76DBCC8C}" type="presParOf" srcId="{C39D9F8F-8DF3-41D4-B735-CB9DFEB8747E}" destId="{C40E3BEC-9200-41F3-B66B-E289F712233C}" srcOrd="12" destOrd="0" presId="urn:microsoft.com/office/officeart/2005/8/layout/list1"/>
    <dgm:cxn modelId="{F238037E-A2FD-4B01-B6FA-7E7818D9A83C}" type="presParOf" srcId="{C40E3BEC-9200-41F3-B66B-E289F712233C}" destId="{0AE74259-E60A-4438-9584-A46605A893B2}" srcOrd="0" destOrd="0" presId="urn:microsoft.com/office/officeart/2005/8/layout/list1"/>
    <dgm:cxn modelId="{CFAB98D6-A51D-4447-B5C6-D3575AB7EA4A}" type="presParOf" srcId="{C40E3BEC-9200-41F3-B66B-E289F712233C}" destId="{7730E350-C130-455F-818D-EC83C865B4C4}" srcOrd="1" destOrd="0" presId="urn:microsoft.com/office/officeart/2005/8/layout/list1"/>
    <dgm:cxn modelId="{C1B7A34E-163C-4B92-8305-5CF1FBDDE01D}" type="presParOf" srcId="{C39D9F8F-8DF3-41D4-B735-CB9DFEB8747E}" destId="{900ACAC8-0A83-456D-82C2-1B304CB923BA}" srcOrd="13" destOrd="0" presId="urn:microsoft.com/office/officeart/2005/8/layout/list1"/>
    <dgm:cxn modelId="{D4EDF74A-32D7-4EA6-9206-58860F33C8AE}" type="presParOf" srcId="{C39D9F8F-8DF3-41D4-B735-CB9DFEB8747E}" destId="{3631B8B5-4D29-4796-A196-F328A1EAABC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F15513-5997-4EDC-8C05-8624F9268E3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103889A-84FC-48BD-ACB0-993043303A0E}">
      <dgm:prSet/>
      <dgm:spPr/>
      <dgm:t>
        <a:bodyPr/>
        <a:lstStyle/>
        <a:p>
          <a:r>
            <a:rPr lang="en-US" dirty="0"/>
            <a:t>Oaks Amusement Park in 1905</a:t>
          </a:r>
        </a:p>
      </dgm:t>
    </dgm:pt>
    <dgm:pt modelId="{7E8CEEED-CA6D-4202-A395-A980AC011E0D}" type="parTrans" cxnId="{5C8ACB5D-B72F-45A1-BE19-F02AA524863A}">
      <dgm:prSet/>
      <dgm:spPr/>
      <dgm:t>
        <a:bodyPr/>
        <a:lstStyle/>
        <a:p>
          <a:endParaRPr lang="en-US"/>
        </a:p>
      </dgm:t>
    </dgm:pt>
    <dgm:pt modelId="{6DDE969C-F11A-4261-9948-0917F1DFB6D4}" type="sibTrans" cxnId="{5C8ACB5D-B72F-45A1-BE19-F02AA524863A}">
      <dgm:prSet/>
      <dgm:spPr/>
      <dgm:t>
        <a:bodyPr/>
        <a:lstStyle/>
        <a:p>
          <a:endParaRPr lang="en-US"/>
        </a:p>
      </dgm:t>
    </dgm:pt>
    <dgm:pt modelId="{2005CA5B-42B1-4AB6-A74C-EE96DE89466D}">
      <dgm:prSet/>
      <dgm:spPr/>
      <dgm:t>
        <a:bodyPr/>
        <a:lstStyle/>
        <a:p>
          <a:r>
            <a:rPr lang="en-US" dirty="0"/>
            <a:t>Railroad Line to Bring Visitors to the Park </a:t>
          </a:r>
        </a:p>
      </dgm:t>
    </dgm:pt>
    <dgm:pt modelId="{0C805D7F-B7E8-4EFD-AF23-904E24097774}" type="parTrans" cxnId="{96DAAB92-3767-44C9-ADB4-203A92345DCB}">
      <dgm:prSet/>
      <dgm:spPr/>
      <dgm:t>
        <a:bodyPr/>
        <a:lstStyle/>
        <a:p>
          <a:endParaRPr lang="en-US"/>
        </a:p>
      </dgm:t>
    </dgm:pt>
    <dgm:pt modelId="{3BAA3704-45EE-4120-99FE-8A57B3F71A77}" type="sibTrans" cxnId="{96DAAB92-3767-44C9-ADB4-203A92345DCB}">
      <dgm:prSet/>
      <dgm:spPr/>
      <dgm:t>
        <a:bodyPr/>
        <a:lstStyle/>
        <a:p>
          <a:endParaRPr lang="en-US"/>
        </a:p>
      </dgm:t>
    </dgm:pt>
    <dgm:pt modelId="{8AA1DB81-03F2-426B-BB99-79DE0E7E2AB2}">
      <dgm:prSet/>
      <dgm:spPr/>
      <dgm:t>
        <a:bodyPr/>
        <a:lstStyle/>
        <a:p>
          <a:r>
            <a:rPr lang="en-US" dirty="0"/>
            <a:t>Two Oaks Bottom Landfills in the 1960s</a:t>
          </a:r>
        </a:p>
      </dgm:t>
    </dgm:pt>
    <dgm:pt modelId="{1B58C680-EDFB-4BD5-A69D-D56C569C5799}" type="parTrans" cxnId="{2538997F-87B2-4895-AC35-82A340A83B69}">
      <dgm:prSet/>
      <dgm:spPr/>
      <dgm:t>
        <a:bodyPr/>
        <a:lstStyle/>
        <a:p>
          <a:endParaRPr lang="en-US"/>
        </a:p>
      </dgm:t>
    </dgm:pt>
    <dgm:pt modelId="{4F9001A5-112A-42BB-B076-666FF9BD6660}" type="sibTrans" cxnId="{2538997F-87B2-4895-AC35-82A340A83B69}">
      <dgm:prSet/>
      <dgm:spPr/>
      <dgm:t>
        <a:bodyPr/>
        <a:lstStyle/>
        <a:p>
          <a:endParaRPr lang="en-US"/>
        </a:p>
      </dgm:t>
    </dgm:pt>
    <dgm:pt modelId="{86703E5D-E2C9-4A1D-9F13-BD25511492D0}">
      <dgm:prSet/>
      <dgm:spPr/>
      <dgm:t>
        <a:bodyPr/>
        <a:lstStyle/>
        <a:p>
          <a:r>
            <a:rPr lang="en-US" dirty="0"/>
            <a:t>Protection as City Wildlife Refuge 1980s</a:t>
          </a:r>
        </a:p>
      </dgm:t>
    </dgm:pt>
    <dgm:pt modelId="{6971BF32-33DB-41B3-B61E-F5615956EF56}" type="parTrans" cxnId="{76276D2E-9039-4B8B-816F-8F6F3227E58C}">
      <dgm:prSet/>
      <dgm:spPr/>
      <dgm:t>
        <a:bodyPr/>
        <a:lstStyle/>
        <a:p>
          <a:endParaRPr lang="en-US"/>
        </a:p>
      </dgm:t>
    </dgm:pt>
    <dgm:pt modelId="{3A0C72D4-7AE8-4CB2-ABF4-0324CA0B4898}" type="sibTrans" cxnId="{76276D2E-9039-4B8B-816F-8F6F3227E58C}">
      <dgm:prSet/>
      <dgm:spPr/>
      <dgm:t>
        <a:bodyPr/>
        <a:lstStyle/>
        <a:p>
          <a:endParaRPr lang="en-US"/>
        </a:p>
      </dgm:t>
    </dgm:pt>
    <dgm:pt modelId="{ACF2FFCD-7115-4D59-9AFB-5725CC32595B}">
      <dgm:prSet/>
      <dgm:spPr/>
      <dgm:t>
        <a:bodyPr/>
        <a:lstStyle/>
        <a:p>
          <a:r>
            <a:rPr lang="en-US" dirty="0"/>
            <a:t>Oaks Park Weir Installation 1990s</a:t>
          </a:r>
        </a:p>
      </dgm:t>
    </dgm:pt>
    <dgm:pt modelId="{CE7F5E65-6990-4635-99A1-95B7BE051770}" type="parTrans" cxnId="{D06DA172-2DF9-4419-BED8-CE0BE4AE8FE5}">
      <dgm:prSet/>
      <dgm:spPr/>
      <dgm:t>
        <a:bodyPr/>
        <a:lstStyle/>
        <a:p>
          <a:endParaRPr lang="en-US"/>
        </a:p>
      </dgm:t>
    </dgm:pt>
    <dgm:pt modelId="{6EB1D374-1633-450E-9FFF-37A24E80CE65}" type="sibTrans" cxnId="{D06DA172-2DF9-4419-BED8-CE0BE4AE8FE5}">
      <dgm:prSet/>
      <dgm:spPr/>
      <dgm:t>
        <a:bodyPr/>
        <a:lstStyle/>
        <a:p>
          <a:endParaRPr lang="en-US"/>
        </a:p>
      </dgm:t>
    </dgm:pt>
    <dgm:pt modelId="{5686908D-EBF1-4B2D-9538-F5B585A3F31D}" type="pres">
      <dgm:prSet presAssocID="{FBF15513-5997-4EDC-8C05-8624F9268E36}" presName="linear" presStyleCnt="0">
        <dgm:presLayoutVars>
          <dgm:animLvl val="lvl"/>
          <dgm:resizeHandles val="exact"/>
        </dgm:presLayoutVars>
      </dgm:prSet>
      <dgm:spPr/>
    </dgm:pt>
    <dgm:pt modelId="{E95E4679-B328-4976-8809-97303F2C30E4}" type="pres">
      <dgm:prSet presAssocID="{A103889A-84FC-48BD-ACB0-993043303A0E}" presName="parentText" presStyleLbl="node1" presStyleIdx="0" presStyleCnt="5">
        <dgm:presLayoutVars>
          <dgm:chMax val="0"/>
          <dgm:bulletEnabled val="1"/>
        </dgm:presLayoutVars>
      </dgm:prSet>
      <dgm:spPr/>
    </dgm:pt>
    <dgm:pt modelId="{3DABF432-D003-4357-AD20-AB4D8BBA246E}" type="pres">
      <dgm:prSet presAssocID="{6DDE969C-F11A-4261-9948-0917F1DFB6D4}" presName="spacer" presStyleCnt="0"/>
      <dgm:spPr/>
    </dgm:pt>
    <dgm:pt modelId="{ED111CEA-C02E-4040-A3AD-BF630A7F1A05}" type="pres">
      <dgm:prSet presAssocID="{2005CA5B-42B1-4AB6-A74C-EE96DE89466D}" presName="parentText" presStyleLbl="node1" presStyleIdx="1" presStyleCnt="5">
        <dgm:presLayoutVars>
          <dgm:chMax val="0"/>
          <dgm:bulletEnabled val="1"/>
        </dgm:presLayoutVars>
      </dgm:prSet>
      <dgm:spPr/>
    </dgm:pt>
    <dgm:pt modelId="{82C98748-6452-410C-9BC2-363E52B31D6D}" type="pres">
      <dgm:prSet presAssocID="{3BAA3704-45EE-4120-99FE-8A57B3F71A77}" presName="spacer" presStyleCnt="0"/>
      <dgm:spPr/>
    </dgm:pt>
    <dgm:pt modelId="{6382837C-952D-4DC0-8AC2-276A1DF3F4C7}" type="pres">
      <dgm:prSet presAssocID="{8AA1DB81-03F2-426B-BB99-79DE0E7E2AB2}" presName="parentText" presStyleLbl="node1" presStyleIdx="2" presStyleCnt="5">
        <dgm:presLayoutVars>
          <dgm:chMax val="0"/>
          <dgm:bulletEnabled val="1"/>
        </dgm:presLayoutVars>
      </dgm:prSet>
      <dgm:spPr/>
    </dgm:pt>
    <dgm:pt modelId="{6EBF1A23-380C-4D76-BD46-AC9783057DED}" type="pres">
      <dgm:prSet presAssocID="{4F9001A5-112A-42BB-B076-666FF9BD6660}" presName="spacer" presStyleCnt="0"/>
      <dgm:spPr/>
    </dgm:pt>
    <dgm:pt modelId="{83856AFA-5D53-477B-809C-5E086744A57D}" type="pres">
      <dgm:prSet presAssocID="{86703E5D-E2C9-4A1D-9F13-BD25511492D0}" presName="parentText" presStyleLbl="node1" presStyleIdx="3" presStyleCnt="5">
        <dgm:presLayoutVars>
          <dgm:chMax val="0"/>
          <dgm:bulletEnabled val="1"/>
        </dgm:presLayoutVars>
      </dgm:prSet>
      <dgm:spPr/>
    </dgm:pt>
    <dgm:pt modelId="{E2C6D1F1-07BC-4561-B75E-9CCFDB8EC4F6}" type="pres">
      <dgm:prSet presAssocID="{3A0C72D4-7AE8-4CB2-ABF4-0324CA0B4898}" presName="spacer" presStyleCnt="0"/>
      <dgm:spPr/>
    </dgm:pt>
    <dgm:pt modelId="{7B4B3ADE-94CD-4A7E-AC05-5A6EE016438B}" type="pres">
      <dgm:prSet presAssocID="{ACF2FFCD-7115-4D59-9AFB-5725CC32595B}" presName="parentText" presStyleLbl="node1" presStyleIdx="4" presStyleCnt="5">
        <dgm:presLayoutVars>
          <dgm:chMax val="0"/>
          <dgm:bulletEnabled val="1"/>
        </dgm:presLayoutVars>
      </dgm:prSet>
      <dgm:spPr/>
    </dgm:pt>
  </dgm:ptLst>
  <dgm:cxnLst>
    <dgm:cxn modelId="{CEA2D91C-1339-4AA6-8891-1DD81EE1B4F6}" type="presOf" srcId="{FBF15513-5997-4EDC-8C05-8624F9268E36}" destId="{5686908D-EBF1-4B2D-9538-F5B585A3F31D}" srcOrd="0" destOrd="0" presId="urn:microsoft.com/office/officeart/2005/8/layout/vList2"/>
    <dgm:cxn modelId="{76276D2E-9039-4B8B-816F-8F6F3227E58C}" srcId="{FBF15513-5997-4EDC-8C05-8624F9268E36}" destId="{86703E5D-E2C9-4A1D-9F13-BD25511492D0}" srcOrd="3" destOrd="0" parTransId="{6971BF32-33DB-41B3-B61E-F5615956EF56}" sibTransId="{3A0C72D4-7AE8-4CB2-ABF4-0324CA0B4898}"/>
    <dgm:cxn modelId="{5C8ACB5D-B72F-45A1-BE19-F02AA524863A}" srcId="{FBF15513-5997-4EDC-8C05-8624F9268E36}" destId="{A103889A-84FC-48BD-ACB0-993043303A0E}" srcOrd="0" destOrd="0" parTransId="{7E8CEEED-CA6D-4202-A395-A980AC011E0D}" sibTransId="{6DDE969C-F11A-4261-9948-0917F1DFB6D4}"/>
    <dgm:cxn modelId="{D06DA172-2DF9-4419-BED8-CE0BE4AE8FE5}" srcId="{FBF15513-5997-4EDC-8C05-8624F9268E36}" destId="{ACF2FFCD-7115-4D59-9AFB-5725CC32595B}" srcOrd="4" destOrd="0" parTransId="{CE7F5E65-6990-4635-99A1-95B7BE051770}" sibTransId="{6EB1D374-1633-450E-9FFF-37A24E80CE65}"/>
    <dgm:cxn modelId="{1FFA4154-AF66-4E0A-8F58-63FC3D97E840}" type="presOf" srcId="{86703E5D-E2C9-4A1D-9F13-BD25511492D0}" destId="{83856AFA-5D53-477B-809C-5E086744A57D}" srcOrd="0" destOrd="0" presId="urn:microsoft.com/office/officeart/2005/8/layout/vList2"/>
    <dgm:cxn modelId="{D972A155-AF71-43F8-9C44-C8F2FF4228D4}" type="presOf" srcId="{A103889A-84FC-48BD-ACB0-993043303A0E}" destId="{E95E4679-B328-4976-8809-97303F2C30E4}" srcOrd="0" destOrd="0" presId="urn:microsoft.com/office/officeart/2005/8/layout/vList2"/>
    <dgm:cxn modelId="{2538997F-87B2-4895-AC35-82A340A83B69}" srcId="{FBF15513-5997-4EDC-8C05-8624F9268E36}" destId="{8AA1DB81-03F2-426B-BB99-79DE0E7E2AB2}" srcOrd="2" destOrd="0" parTransId="{1B58C680-EDFB-4BD5-A69D-D56C569C5799}" sibTransId="{4F9001A5-112A-42BB-B076-666FF9BD6660}"/>
    <dgm:cxn modelId="{96DAAB92-3767-44C9-ADB4-203A92345DCB}" srcId="{FBF15513-5997-4EDC-8C05-8624F9268E36}" destId="{2005CA5B-42B1-4AB6-A74C-EE96DE89466D}" srcOrd="1" destOrd="0" parTransId="{0C805D7F-B7E8-4EFD-AF23-904E24097774}" sibTransId="{3BAA3704-45EE-4120-99FE-8A57B3F71A77}"/>
    <dgm:cxn modelId="{3BE73FA2-1543-474C-993E-BEE865556AC6}" type="presOf" srcId="{ACF2FFCD-7115-4D59-9AFB-5725CC32595B}" destId="{7B4B3ADE-94CD-4A7E-AC05-5A6EE016438B}" srcOrd="0" destOrd="0" presId="urn:microsoft.com/office/officeart/2005/8/layout/vList2"/>
    <dgm:cxn modelId="{956A85BB-B6D6-4474-9278-52B45B743E79}" type="presOf" srcId="{2005CA5B-42B1-4AB6-A74C-EE96DE89466D}" destId="{ED111CEA-C02E-4040-A3AD-BF630A7F1A05}" srcOrd="0" destOrd="0" presId="urn:microsoft.com/office/officeart/2005/8/layout/vList2"/>
    <dgm:cxn modelId="{D2B3F2E4-CF58-490E-96E8-6191ECFFC352}" type="presOf" srcId="{8AA1DB81-03F2-426B-BB99-79DE0E7E2AB2}" destId="{6382837C-952D-4DC0-8AC2-276A1DF3F4C7}" srcOrd="0" destOrd="0" presId="urn:microsoft.com/office/officeart/2005/8/layout/vList2"/>
    <dgm:cxn modelId="{08D85860-B314-4E94-BCE9-4DFD87E0890D}" type="presParOf" srcId="{5686908D-EBF1-4B2D-9538-F5B585A3F31D}" destId="{E95E4679-B328-4976-8809-97303F2C30E4}" srcOrd="0" destOrd="0" presId="urn:microsoft.com/office/officeart/2005/8/layout/vList2"/>
    <dgm:cxn modelId="{CC1ADC9C-753C-4D12-986F-678EECFDC7B5}" type="presParOf" srcId="{5686908D-EBF1-4B2D-9538-F5B585A3F31D}" destId="{3DABF432-D003-4357-AD20-AB4D8BBA246E}" srcOrd="1" destOrd="0" presId="urn:microsoft.com/office/officeart/2005/8/layout/vList2"/>
    <dgm:cxn modelId="{721E5A51-6A5A-4E4D-9E81-C0A5247EA63C}" type="presParOf" srcId="{5686908D-EBF1-4B2D-9538-F5B585A3F31D}" destId="{ED111CEA-C02E-4040-A3AD-BF630A7F1A05}" srcOrd="2" destOrd="0" presId="urn:microsoft.com/office/officeart/2005/8/layout/vList2"/>
    <dgm:cxn modelId="{18B34A90-A9C4-4A51-AE62-2C6879A155FD}" type="presParOf" srcId="{5686908D-EBF1-4B2D-9538-F5B585A3F31D}" destId="{82C98748-6452-410C-9BC2-363E52B31D6D}" srcOrd="3" destOrd="0" presId="urn:microsoft.com/office/officeart/2005/8/layout/vList2"/>
    <dgm:cxn modelId="{504C9C5E-43AE-42F8-9707-37333137EFD5}" type="presParOf" srcId="{5686908D-EBF1-4B2D-9538-F5B585A3F31D}" destId="{6382837C-952D-4DC0-8AC2-276A1DF3F4C7}" srcOrd="4" destOrd="0" presId="urn:microsoft.com/office/officeart/2005/8/layout/vList2"/>
    <dgm:cxn modelId="{B7D6BE58-7521-4CC9-8127-F7C7FB8D03B5}" type="presParOf" srcId="{5686908D-EBF1-4B2D-9538-F5B585A3F31D}" destId="{6EBF1A23-380C-4D76-BD46-AC9783057DED}" srcOrd="5" destOrd="0" presId="urn:microsoft.com/office/officeart/2005/8/layout/vList2"/>
    <dgm:cxn modelId="{7452DD37-0A37-4267-946A-D651AA2642F9}" type="presParOf" srcId="{5686908D-EBF1-4B2D-9538-F5B585A3F31D}" destId="{83856AFA-5D53-477B-809C-5E086744A57D}" srcOrd="6" destOrd="0" presId="urn:microsoft.com/office/officeart/2005/8/layout/vList2"/>
    <dgm:cxn modelId="{962BC7C3-C10C-441E-93E1-92080D838061}" type="presParOf" srcId="{5686908D-EBF1-4B2D-9538-F5B585A3F31D}" destId="{E2C6D1F1-07BC-4561-B75E-9CCFDB8EC4F6}" srcOrd="7" destOrd="0" presId="urn:microsoft.com/office/officeart/2005/8/layout/vList2"/>
    <dgm:cxn modelId="{D3D5046F-71D0-4535-A794-B8F1B0ECE690}" type="presParOf" srcId="{5686908D-EBF1-4B2D-9538-F5B585A3F31D}" destId="{7B4B3ADE-94CD-4A7E-AC05-5A6EE016438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4EE44C-B22D-4F1C-9447-1DC58CF8258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5DCFC7E-6C00-469B-B13C-37ED9323AC00}">
      <dgm:prSet/>
      <dgm:spPr/>
      <dgm:t>
        <a:bodyPr/>
        <a:lstStyle/>
        <a:p>
          <a:r>
            <a:rPr lang="en-US" dirty="0"/>
            <a:t>Migratory Bird Park 2004</a:t>
          </a:r>
        </a:p>
      </dgm:t>
    </dgm:pt>
    <dgm:pt modelId="{21EDB46D-0623-4281-840F-47105A7EF4FD}" type="parTrans" cxnId="{1506B509-1B39-40A5-8A18-E8D231DE37B2}">
      <dgm:prSet/>
      <dgm:spPr/>
      <dgm:t>
        <a:bodyPr/>
        <a:lstStyle/>
        <a:p>
          <a:endParaRPr lang="en-US"/>
        </a:p>
      </dgm:t>
    </dgm:pt>
    <dgm:pt modelId="{5F1FC901-EF61-4214-B4B5-91FB6C2D06AC}" type="sibTrans" cxnId="{1506B509-1B39-40A5-8A18-E8D231DE37B2}">
      <dgm:prSet/>
      <dgm:spPr/>
      <dgm:t>
        <a:bodyPr/>
        <a:lstStyle/>
        <a:p>
          <a:endParaRPr lang="en-US"/>
        </a:p>
      </dgm:t>
    </dgm:pt>
    <dgm:pt modelId="{8D32917F-3A65-4448-8A3B-80394CCC097A}">
      <dgm:prSet/>
      <dgm:spPr/>
      <dgm:t>
        <a:bodyPr/>
        <a:lstStyle/>
        <a:p>
          <a:r>
            <a:rPr lang="en-US" dirty="0"/>
            <a:t>Oaks Park Weir Removal / Culvert Replacement 2018</a:t>
          </a:r>
        </a:p>
      </dgm:t>
    </dgm:pt>
    <dgm:pt modelId="{3B155C5B-6E0E-4564-8601-0877C8D4E60E}" type="parTrans" cxnId="{DEAFE399-8F16-4C38-B49E-8A90066FC162}">
      <dgm:prSet/>
      <dgm:spPr/>
      <dgm:t>
        <a:bodyPr/>
        <a:lstStyle/>
        <a:p>
          <a:endParaRPr lang="en-US"/>
        </a:p>
      </dgm:t>
    </dgm:pt>
    <dgm:pt modelId="{61401605-F1B1-4128-BEA9-2C3E1614EBC6}" type="sibTrans" cxnId="{DEAFE399-8F16-4C38-B49E-8A90066FC162}">
      <dgm:prSet/>
      <dgm:spPr/>
      <dgm:t>
        <a:bodyPr/>
        <a:lstStyle/>
        <a:p>
          <a:endParaRPr lang="en-US"/>
        </a:p>
      </dgm:t>
    </dgm:pt>
    <dgm:pt modelId="{6973F149-6ACF-48C5-BE10-03C8CA151837}">
      <dgm:prSet/>
      <dgm:spPr/>
      <dgm:t>
        <a:bodyPr/>
        <a:lstStyle/>
        <a:p>
          <a:r>
            <a:rPr lang="en-US" dirty="0"/>
            <a:t>Planning and Restoration Efforts</a:t>
          </a:r>
        </a:p>
      </dgm:t>
    </dgm:pt>
    <dgm:pt modelId="{DA55F28A-E75F-407C-B36B-20BBF592E76B}" type="parTrans" cxnId="{516CDA61-D3FE-48B8-979F-4F4B22C76D42}">
      <dgm:prSet/>
      <dgm:spPr/>
      <dgm:t>
        <a:bodyPr/>
        <a:lstStyle/>
        <a:p>
          <a:endParaRPr lang="en-US"/>
        </a:p>
      </dgm:t>
    </dgm:pt>
    <dgm:pt modelId="{DEDDAED4-6E78-406A-A2D3-5048B8B09142}" type="sibTrans" cxnId="{516CDA61-D3FE-48B8-979F-4F4B22C76D42}">
      <dgm:prSet/>
      <dgm:spPr/>
      <dgm:t>
        <a:bodyPr/>
        <a:lstStyle/>
        <a:p>
          <a:endParaRPr lang="en-US"/>
        </a:p>
      </dgm:t>
    </dgm:pt>
    <dgm:pt modelId="{92FEF756-338A-43E5-9F82-08A420AFA04B}">
      <dgm:prSet/>
      <dgm:spPr/>
      <dgm:t>
        <a:bodyPr/>
        <a:lstStyle/>
        <a:p>
          <a:r>
            <a:rPr lang="en-US" dirty="0"/>
            <a:t>Vegetation Management </a:t>
          </a:r>
        </a:p>
      </dgm:t>
    </dgm:pt>
    <dgm:pt modelId="{37C12BBB-C975-4AA5-85A4-1548B9C33A16}" type="parTrans" cxnId="{EB5E984C-1825-47A8-9738-FCD68B9C0230}">
      <dgm:prSet/>
      <dgm:spPr/>
      <dgm:t>
        <a:bodyPr/>
        <a:lstStyle/>
        <a:p>
          <a:endParaRPr lang="en-US"/>
        </a:p>
      </dgm:t>
    </dgm:pt>
    <dgm:pt modelId="{9EA65660-CD0A-43F0-97D8-5060514693FC}" type="sibTrans" cxnId="{EB5E984C-1825-47A8-9738-FCD68B9C0230}">
      <dgm:prSet/>
      <dgm:spPr/>
      <dgm:t>
        <a:bodyPr/>
        <a:lstStyle/>
        <a:p>
          <a:endParaRPr lang="en-US"/>
        </a:p>
      </dgm:t>
    </dgm:pt>
    <dgm:pt modelId="{821B667E-6C96-4287-89D9-D4CC2401170A}" type="pres">
      <dgm:prSet presAssocID="{764EE44C-B22D-4F1C-9447-1DC58CF82588}" presName="linear" presStyleCnt="0">
        <dgm:presLayoutVars>
          <dgm:animLvl val="lvl"/>
          <dgm:resizeHandles val="exact"/>
        </dgm:presLayoutVars>
      </dgm:prSet>
      <dgm:spPr/>
    </dgm:pt>
    <dgm:pt modelId="{86D00E2A-7B87-4235-BF03-7207EEA102F4}" type="pres">
      <dgm:prSet presAssocID="{C5DCFC7E-6C00-469B-B13C-37ED9323AC00}" presName="parentText" presStyleLbl="node1" presStyleIdx="0" presStyleCnt="4">
        <dgm:presLayoutVars>
          <dgm:chMax val="0"/>
          <dgm:bulletEnabled val="1"/>
        </dgm:presLayoutVars>
      </dgm:prSet>
      <dgm:spPr/>
    </dgm:pt>
    <dgm:pt modelId="{0561D026-6010-4CE0-B479-C15384686EF6}" type="pres">
      <dgm:prSet presAssocID="{5F1FC901-EF61-4214-B4B5-91FB6C2D06AC}" presName="spacer" presStyleCnt="0"/>
      <dgm:spPr/>
    </dgm:pt>
    <dgm:pt modelId="{D68E089E-1CB1-47F3-A011-A4A0055002E4}" type="pres">
      <dgm:prSet presAssocID="{6973F149-6ACF-48C5-BE10-03C8CA151837}" presName="parentText" presStyleLbl="node1" presStyleIdx="1" presStyleCnt="4">
        <dgm:presLayoutVars>
          <dgm:chMax val="0"/>
          <dgm:bulletEnabled val="1"/>
        </dgm:presLayoutVars>
      </dgm:prSet>
      <dgm:spPr/>
    </dgm:pt>
    <dgm:pt modelId="{65532CC5-13BE-41A1-9C05-52FEFA54B39A}" type="pres">
      <dgm:prSet presAssocID="{DEDDAED4-6E78-406A-A2D3-5048B8B09142}" presName="spacer" presStyleCnt="0"/>
      <dgm:spPr/>
    </dgm:pt>
    <dgm:pt modelId="{B25BBAA0-6229-4889-A725-F6C4C5483885}" type="pres">
      <dgm:prSet presAssocID="{92FEF756-338A-43E5-9F82-08A420AFA04B}" presName="parentText" presStyleLbl="node1" presStyleIdx="2" presStyleCnt="4">
        <dgm:presLayoutVars>
          <dgm:chMax val="0"/>
          <dgm:bulletEnabled val="1"/>
        </dgm:presLayoutVars>
      </dgm:prSet>
      <dgm:spPr/>
    </dgm:pt>
    <dgm:pt modelId="{D8AA68C1-645E-4A0E-8F52-F41A7B95B126}" type="pres">
      <dgm:prSet presAssocID="{9EA65660-CD0A-43F0-97D8-5060514693FC}" presName="spacer" presStyleCnt="0"/>
      <dgm:spPr/>
    </dgm:pt>
    <dgm:pt modelId="{581D3D3F-6B0B-40E2-A97B-A2B1218B947E}" type="pres">
      <dgm:prSet presAssocID="{8D32917F-3A65-4448-8A3B-80394CCC097A}" presName="parentText" presStyleLbl="node1" presStyleIdx="3" presStyleCnt="4">
        <dgm:presLayoutVars>
          <dgm:chMax val="0"/>
          <dgm:bulletEnabled val="1"/>
        </dgm:presLayoutVars>
      </dgm:prSet>
      <dgm:spPr/>
    </dgm:pt>
  </dgm:ptLst>
  <dgm:cxnLst>
    <dgm:cxn modelId="{1506B509-1B39-40A5-8A18-E8D231DE37B2}" srcId="{764EE44C-B22D-4F1C-9447-1DC58CF82588}" destId="{C5DCFC7E-6C00-469B-B13C-37ED9323AC00}" srcOrd="0" destOrd="0" parTransId="{21EDB46D-0623-4281-840F-47105A7EF4FD}" sibTransId="{5F1FC901-EF61-4214-B4B5-91FB6C2D06AC}"/>
    <dgm:cxn modelId="{D31A051F-4C8C-40E0-8C11-30F5D1A1FF1B}" type="presOf" srcId="{764EE44C-B22D-4F1C-9447-1DC58CF82588}" destId="{821B667E-6C96-4287-89D9-D4CC2401170A}" srcOrd="0" destOrd="0" presId="urn:microsoft.com/office/officeart/2005/8/layout/vList2"/>
    <dgm:cxn modelId="{1D4EE338-CB95-4100-9F48-F36A01C60724}" type="presOf" srcId="{C5DCFC7E-6C00-469B-B13C-37ED9323AC00}" destId="{86D00E2A-7B87-4235-BF03-7207EEA102F4}" srcOrd="0" destOrd="0" presId="urn:microsoft.com/office/officeart/2005/8/layout/vList2"/>
    <dgm:cxn modelId="{516CDA61-D3FE-48B8-979F-4F4B22C76D42}" srcId="{764EE44C-B22D-4F1C-9447-1DC58CF82588}" destId="{6973F149-6ACF-48C5-BE10-03C8CA151837}" srcOrd="1" destOrd="0" parTransId="{DA55F28A-E75F-407C-B36B-20BBF592E76B}" sibTransId="{DEDDAED4-6E78-406A-A2D3-5048B8B09142}"/>
    <dgm:cxn modelId="{EB5E984C-1825-47A8-9738-FCD68B9C0230}" srcId="{764EE44C-B22D-4F1C-9447-1DC58CF82588}" destId="{92FEF756-338A-43E5-9F82-08A420AFA04B}" srcOrd="2" destOrd="0" parTransId="{37C12BBB-C975-4AA5-85A4-1548B9C33A16}" sibTransId="{9EA65660-CD0A-43F0-97D8-5060514693FC}"/>
    <dgm:cxn modelId="{72468593-8FF0-4BF6-9CD2-89F644742F99}" type="presOf" srcId="{6973F149-6ACF-48C5-BE10-03C8CA151837}" destId="{D68E089E-1CB1-47F3-A011-A4A0055002E4}" srcOrd="0" destOrd="0" presId="urn:microsoft.com/office/officeart/2005/8/layout/vList2"/>
    <dgm:cxn modelId="{DEAFE399-8F16-4C38-B49E-8A90066FC162}" srcId="{764EE44C-B22D-4F1C-9447-1DC58CF82588}" destId="{8D32917F-3A65-4448-8A3B-80394CCC097A}" srcOrd="3" destOrd="0" parTransId="{3B155C5B-6E0E-4564-8601-0877C8D4E60E}" sibTransId="{61401605-F1B1-4128-BEA9-2C3E1614EBC6}"/>
    <dgm:cxn modelId="{E44182C8-AB6D-4300-88E4-F8C1F5893280}" type="presOf" srcId="{8D32917F-3A65-4448-8A3B-80394CCC097A}" destId="{581D3D3F-6B0B-40E2-A97B-A2B1218B947E}" srcOrd="0" destOrd="0" presId="urn:microsoft.com/office/officeart/2005/8/layout/vList2"/>
    <dgm:cxn modelId="{27FED1FF-167E-42D5-A2A1-86ED629B6A60}" type="presOf" srcId="{92FEF756-338A-43E5-9F82-08A420AFA04B}" destId="{B25BBAA0-6229-4889-A725-F6C4C5483885}" srcOrd="0" destOrd="0" presId="urn:microsoft.com/office/officeart/2005/8/layout/vList2"/>
    <dgm:cxn modelId="{B2C875A1-654F-495C-A092-1A0F64812CE0}" type="presParOf" srcId="{821B667E-6C96-4287-89D9-D4CC2401170A}" destId="{86D00E2A-7B87-4235-BF03-7207EEA102F4}" srcOrd="0" destOrd="0" presId="urn:microsoft.com/office/officeart/2005/8/layout/vList2"/>
    <dgm:cxn modelId="{C12977E1-F3AD-460E-8212-9ECC847D40A3}" type="presParOf" srcId="{821B667E-6C96-4287-89D9-D4CC2401170A}" destId="{0561D026-6010-4CE0-B479-C15384686EF6}" srcOrd="1" destOrd="0" presId="urn:microsoft.com/office/officeart/2005/8/layout/vList2"/>
    <dgm:cxn modelId="{6E61FBA3-2B48-4517-9398-CCD0ABA881BA}" type="presParOf" srcId="{821B667E-6C96-4287-89D9-D4CC2401170A}" destId="{D68E089E-1CB1-47F3-A011-A4A0055002E4}" srcOrd="2" destOrd="0" presId="urn:microsoft.com/office/officeart/2005/8/layout/vList2"/>
    <dgm:cxn modelId="{112D6F43-9F7D-4987-865D-D1DFC5963100}" type="presParOf" srcId="{821B667E-6C96-4287-89D9-D4CC2401170A}" destId="{65532CC5-13BE-41A1-9C05-52FEFA54B39A}" srcOrd="3" destOrd="0" presId="urn:microsoft.com/office/officeart/2005/8/layout/vList2"/>
    <dgm:cxn modelId="{9B07343B-4B41-4653-8D5B-5355CDE96D20}" type="presParOf" srcId="{821B667E-6C96-4287-89D9-D4CC2401170A}" destId="{B25BBAA0-6229-4889-A725-F6C4C5483885}" srcOrd="4" destOrd="0" presId="urn:microsoft.com/office/officeart/2005/8/layout/vList2"/>
    <dgm:cxn modelId="{52AD5D15-C508-49AF-B52F-8D96CA0021A4}" type="presParOf" srcId="{821B667E-6C96-4287-89D9-D4CC2401170A}" destId="{D8AA68C1-645E-4A0E-8F52-F41A7B95B126}" srcOrd="5" destOrd="0" presId="urn:microsoft.com/office/officeart/2005/8/layout/vList2"/>
    <dgm:cxn modelId="{AF34965F-748D-4A94-9D50-6ED6A399D2A6}" type="presParOf" srcId="{821B667E-6C96-4287-89D9-D4CC2401170A}" destId="{581D3D3F-6B0B-40E2-A97B-A2B1218B947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DF600-A09E-4D17-A565-411D2CAB0ADC}">
      <dsp:nvSpPr>
        <dsp:cNvPr id="0" name=""/>
        <dsp:cNvSpPr/>
      </dsp:nvSpPr>
      <dsp:spPr>
        <a:xfrm>
          <a:off x="0" y="35946"/>
          <a:ext cx="6797675" cy="18228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The class will consist of two 1 ½ hour lecture / workshops culminated by an optional 2 to 3-hour field trip into Oaks Bottom and surrounding landscape.  Class participants will be encouraged to be actively engaged in thought provoking discussions designed to help us observe and connect with both the natural world and each other.</a:t>
          </a:r>
        </a:p>
      </dsp:txBody>
      <dsp:txXfrm>
        <a:off x="88985" y="124931"/>
        <a:ext cx="6619705" cy="1644890"/>
      </dsp:txXfrm>
    </dsp:sp>
    <dsp:sp modelId="{7540F8C9-8638-4E12-A4C9-E7DEE4466B33}">
      <dsp:nvSpPr>
        <dsp:cNvPr id="0" name=""/>
        <dsp:cNvSpPr/>
      </dsp:nvSpPr>
      <dsp:spPr>
        <a:xfrm>
          <a:off x="0" y="1913526"/>
          <a:ext cx="6797675" cy="1822860"/>
        </a:xfrm>
        <a:prstGeom prst="roundRect">
          <a:avLst/>
        </a:prstGeom>
        <a:solidFill>
          <a:schemeClr val="accent2">
            <a:hueOff val="-727682"/>
            <a:satOff val="-41964"/>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Thursdays     10/3, 10/10    7:00 - 8:30 pm</a:t>
          </a:r>
        </a:p>
      </dsp:txBody>
      <dsp:txXfrm>
        <a:off x="88985" y="2002511"/>
        <a:ext cx="6619705" cy="1644890"/>
      </dsp:txXfrm>
    </dsp:sp>
    <dsp:sp modelId="{0D1A26BB-E1DB-4A1B-89C2-E7E53DD5A059}">
      <dsp:nvSpPr>
        <dsp:cNvPr id="0" name=""/>
        <dsp:cNvSpPr/>
      </dsp:nvSpPr>
      <dsp:spPr>
        <a:xfrm>
          <a:off x="0" y="3791106"/>
          <a:ext cx="6797675" cy="1822860"/>
        </a:xfrm>
        <a:prstGeom prst="round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Saturday        10/12             9 am  Sellwood Park Parking lot</a:t>
          </a:r>
        </a:p>
      </dsp:txBody>
      <dsp:txXfrm>
        <a:off x="88985" y="3880091"/>
        <a:ext cx="6619705" cy="1644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719B2-0459-4AAD-9B23-1784DE9C7F73}">
      <dsp:nvSpPr>
        <dsp:cNvPr id="0" name=""/>
        <dsp:cNvSpPr/>
      </dsp:nvSpPr>
      <dsp:spPr>
        <a:xfrm>
          <a:off x="0" y="35630"/>
          <a:ext cx="6797675" cy="87457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 Introduction</a:t>
          </a:r>
        </a:p>
      </dsp:txBody>
      <dsp:txXfrm>
        <a:off x="42693" y="78323"/>
        <a:ext cx="6712289" cy="789189"/>
      </dsp:txXfrm>
    </dsp:sp>
    <dsp:sp modelId="{524D7325-F158-45EE-BD7E-4BA8AC4DFA7B}">
      <dsp:nvSpPr>
        <dsp:cNvPr id="0" name=""/>
        <dsp:cNvSpPr/>
      </dsp:nvSpPr>
      <dsp:spPr>
        <a:xfrm>
          <a:off x="0" y="976445"/>
          <a:ext cx="6797675" cy="874575"/>
        </a:xfrm>
        <a:prstGeom prst="roundRect">
          <a:avLst/>
        </a:prstGeom>
        <a:solidFill>
          <a:schemeClr val="accent2">
            <a:hueOff val="-291073"/>
            <a:satOff val="-16786"/>
            <a:lumOff val="17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II. Physical / Biological / Cultural Geography</a:t>
          </a:r>
        </a:p>
      </dsp:txBody>
      <dsp:txXfrm>
        <a:off x="42693" y="1019138"/>
        <a:ext cx="6712289" cy="789189"/>
      </dsp:txXfrm>
    </dsp:sp>
    <dsp:sp modelId="{FA05B3F0-C759-4761-B750-07F8BE9F994E}">
      <dsp:nvSpPr>
        <dsp:cNvPr id="0" name=""/>
        <dsp:cNvSpPr/>
      </dsp:nvSpPr>
      <dsp:spPr>
        <a:xfrm>
          <a:off x="0" y="1917261"/>
          <a:ext cx="6797675" cy="874575"/>
        </a:xfrm>
        <a:prstGeom prst="roundRect">
          <a:avLst/>
        </a:prstGeom>
        <a:solidFill>
          <a:schemeClr val="accent2">
            <a:hueOff val="-582145"/>
            <a:satOff val="-33571"/>
            <a:lumOff val="34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 Hydrogeomorphic and Ecologically Based Classifications</a:t>
          </a:r>
        </a:p>
      </dsp:txBody>
      <dsp:txXfrm>
        <a:off x="42693" y="1959954"/>
        <a:ext cx="6712289" cy="789189"/>
      </dsp:txXfrm>
    </dsp:sp>
    <dsp:sp modelId="{F4582EB2-56C5-4D96-81A0-8894E2EB23DC}">
      <dsp:nvSpPr>
        <dsp:cNvPr id="0" name=""/>
        <dsp:cNvSpPr/>
      </dsp:nvSpPr>
      <dsp:spPr>
        <a:xfrm>
          <a:off x="0" y="2858076"/>
          <a:ext cx="6797675" cy="874575"/>
        </a:xfrm>
        <a:prstGeom prst="roundRect">
          <a:avLst/>
        </a:prstGeom>
        <a:solidFill>
          <a:schemeClr val="accent2">
            <a:hueOff val="-873218"/>
            <a:satOff val="-50357"/>
            <a:lumOff val="5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III. History 						</a:t>
          </a:r>
        </a:p>
      </dsp:txBody>
      <dsp:txXfrm>
        <a:off x="42693" y="2900769"/>
        <a:ext cx="6712289" cy="789189"/>
      </dsp:txXfrm>
    </dsp:sp>
    <dsp:sp modelId="{0513B202-3BF2-4849-BAF4-C50B7FFA49BA}">
      <dsp:nvSpPr>
        <dsp:cNvPr id="0" name=""/>
        <dsp:cNvSpPr/>
      </dsp:nvSpPr>
      <dsp:spPr>
        <a:xfrm>
          <a:off x="0" y="3798891"/>
          <a:ext cx="6797675" cy="874575"/>
        </a:xfrm>
        <a:prstGeom prst="roundRect">
          <a:avLst/>
        </a:prstGeom>
        <a:solidFill>
          <a:schemeClr val="accent2">
            <a:hueOff val="-1164290"/>
            <a:satOff val="-67142"/>
            <a:lumOff val="690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 Geologic</a:t>
          </a:r>
        </a:p>
      </dsp:txBody>
      <dsp:txXfrm>
        <a:off x="42693" y="3841584"/>
        <a:ext cx="6712289" cy="789189"/>
      </dsp:txXfrm>
    </dsp:sp>
    <dsp:sp modelId="{8655892D-1369-41C3-9FC8-2D46278DFF17}">
      <dsp:nvSpPr>
        <dsp:cNvPr id="0" name=""/>
        <dsp:cNvSpPr/>
      </dsp:nvSpPr>
      <dsp:spPr>
        <a:xfrm>
          <a:off x="0" y="4739706"/>
          <a:ext cx="6797675" cy="874575"/>
        </a:xfrm>
        <a:prstGeom prst="round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 Cultural</a:t>
          </a:r>
        </a:p>
      </dsp:txBody>
      <dsp:txXfrm>
        <a:off x="42693" y="4782399"/>
        <a:ext cx="6712289" cy="789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87F7F-393A-4CF4-B6DA-2FC60B96D803}">
      <dsp:nvSpPr>
        <dsp:cNvPr id="0" name=""/>
        <dsp:cNvSpPr/>
      </dsp:nvSpPr>
      <dsp:spPr>
        <a:xfrm>
          <a:off x="0" y="385640"/>
          <a:ext cx="6797675" cy="478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56B2D-0E66-42B8-97AB-F37998DCF879}">
      <dsp:nvSpPr>
        <dsp:cNvPr id="0" name=""/>
        <dsp:cNvSpPr/>
      </dsp:nvSpPr>
      <dsp:spPr>
        <a:xfrm>
          <a:off x="339883" y="105200"/>
          <a:ext cx="4758372" cy="5608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44550">
            <a:lnSpc>
              <a:spcPct val="90000"/>
            </a:lnSpc>
            <a:spcBef>
              <a:spcPct val="0"/>
            </a:spcBef>
            <a:spcAft>
              <a:spcPct val="35000"/>
            </a:spcAft>
            <a:buNone/>
          </a:pPr>
          <a:r>
            <a:rPr lang="en-US" sz="1900" kern="1200" dirty="0"/>
            <a:t>IV. Ecosystem Services</a:t>
          </a:r>
        </a:p>
      </dsp:txBody>
      <dsp:txXfrm>
        <a:off x="367263" y="132580"/>
        <a:ext cx="4703612" cy="506120"/>
      </dsp:txXfrm>
    </dsp:sp>
    <dsp:sp modelId="{A88D6A59-3206-49D3-BB99-1A24E9608B03}">
      <dsp:nvSpPr>
        <dsp:cNvPr id="0" name=""/>
        <dsp:cNvSpPr/>
      </dsp:nvSpPr>
      <dsp:spPr>
        <a:xfrm>
          <a:off x="0" y="1247480"/>
          <a:ext cx="6797675" cy="1675800"/>
        </a:xfrm>
        <a:prstGeom prst="rect">
          <a:avLst/>
        </a:prstGeom>
        <a:solidFill>
          <a:schemeClr val="lt1">
            <a:alpha val="90000"/>
            <a:hueOff val="0"/>
            <a:satOff val="0"/>
            <a:lumOff val="0"/>
            <a:alphaOff val="0"/>
          </a:schemeClr>
        </a:solidFill>
        <a:ln w="15875" cap="flat" cmpd="sng" algn="ctr">
          <a:solidFill>
            <a:schemeClr val="accent2">
              <a:hueOff val="-485121"/>
              <a:satOff val="-27976"/>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95732" rIns="52757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Wildlife Habitat </a:t>
          </a:r>
        </a:p>
        <a:p>
          <a:pPr marL="171450" lvl="1" indent="-171450" algn="l" defTabSz="844550">
            <a:lnSpc>
              <a:spcPct val="90000"/>
            </a:lnSpc>
            <a:spcBef>
              <a:spcPct val="0"/>
            </a:spcBef>
            <a:spcAft>
              <a:spcPct val="15000"/>
            </a:spcAft>
            <a:buChar char="•"/>
          </a:pPr>
          <a:r>
            <a:rPr lang="en-US" sz="1900" kern="1200" dirty="0"/>
            <a:t>Water Quality</a:t>
          </a:r>
        </a:p>
        <a:p>
          <a:pPr marL="171450" lvl="1" indent="-171450" algn="l" defTabSz="844550">
            <a:lnSpc>
              <a:spcPct val="90000"/>
            </a:lnSpc>
            <a:spcBef>
              <a:spcPct val="0"/>
            </a:spcBef>
            <a:spcAft>
              <a:spcPct val="15000"/>
            </a:spcAft>
            <a:buChar char="•"/>
          </a:pPr>
          <a:r>
            <a:rPr lang="en-US" sz="1900" kern="1200" dirty="0"/>
            <a:t>Flood Retention</a:t>
          </a:r>
        </a:p>
        <a:p>
          <a:pPr marL="171450" lvl="1" indent="-171450" algn="l" defTabSz="844550">
            <a:lnSpc>
              <a:spcPct val="90000"/>
            </a:lnSpc>
            <a:spcBef>
              <a:spcPct val="0"/>
            </a:spcBef>
            <a:spcAft>
              <a:spcPct val="15000"/>
            </a:spcAft>
            <a:buChar char="•"/>
          </a:pPr>
          <a:r>
            <a:rPr lang="en-US" sz="1900" kern="1200" dirty="0"/>
            <a:t>Scenic Beauty, Recreation, Education</a:t>
          </a:r>
        </a:p>
      </dsp:txBody>
      <dsp:txXfrm>
        <a:off x="0" y="1247480"/>
        <a:ext cx="6797675" cy="1675800"/>
      </dsp:txXfrm>
    </dsp:sp>
    <dsp:sp modelId="{74155F40-2964-4B68-AB70-7EA2C61DFA18}">
      <dsp:nvSpPr>
        <dsp:cNvPr id="0" name=""/>
        <dsp:cNvSpPr/>
      </dsp:nvSpPr>
      <dsp:spPr>
        <a:xfrm>
          <a:off x="339883" y="967040"/>
          <a:ext cx="4758372" cy="560880"/>
        </a:xfrm>
        <a:prstGeom prst="roundRect">
          <a:avLst/>
        </a:prstGeom>
        <a:solidFill>
          <a:schemeClr val="accent2">
            <a:hueOff val="-485121"/>
            <a:satOff val="-27976"/>
            <a:lumOff val="28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44550">
            <a:lnSpc>
              <a:spcPct val="90000"/>
            </a:lnSpc>
            <a:spcBef>
              <a:spcPct val="0"/>
            </a:spcBef>
            <a:spcAft>
              <a:spcPct val="35000"/>
            </a:spcAft>
            <a:buNone/>
          </a:pPr>
          <a:r>
            <a:rPr lang="en-US" sz="1900" kern="1200" dirty="0"/>
            <a:t>a. Functions and Values</a:t>
          </a:r>
        </a:p>
      </dsp:txBody>
      <dsp:txXfrm>
        <a:off x="367263" y="994420"/>
        <a:ext cx="4703612" cy="506120"/>
      </dsp:txXfrm>
    </dsp:sp>
    <dsp:sp modelId="{4F906199-EB17-4210-9675-38F0ED3C198F}">
      <dsp:nvSpPr>
        <dsp:cNvPr id="0" name=""/>
        <dsp:cNvSpPr/>
      </dsp:nvSpPr>
      <dsp:spPr>
        <a:xfrm>
          <a:off x="0" y="3306320"/>
          <a:ext cx="6797675" cy="1376550"/>
        </a:xfrm>
        <a:prstGeom prst="rect">
          <a:avLst/>
        </a:prstGeom>
        <a:solidFill>
          <a:schemeClr val="lt1">
            <a:alpha val="90000"/>
            <a:hueOff val="0"/>
            <a:satOff val="0"/>
            <a:lumOff val="0"/>
            <a:alphaOff val="0"/>
          </a:schemeClr>
        </a:solidFill>
        <a:ln w="15875" cap="flat" cmpd="sng" algn="ctr">
          <a:solidFill>
            <a:schemeClr val="accent2">
              <a:hueOff val="-970242"/>
              <a:satOff val="-55952"/>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395732" rIns="52757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Mimic Historic Conditions </a:t>
          </a:r>
        </a:p>
        <a:p>
          <a:pPr marL="171450" lvl="1" indent="-171450" algn="l" defTabSz="844550">
            <a:lnSpc>
              <a:spcPct val="90000"/>
            </a:lnSpc>
            <a:spcBef>
              <a:spcPct val="0"/>
            </a:spcBef>
            <a:spcAft>
              <a:spcPct val="15000"/>
            </a:spcAft>
            <a:buChar char="•"/>
          </a:pPr>
          <a:r>
            <a:rPr lang="en-US" sz="1900" kern="1200" dirty="0"/>
            <a:t>Manage for Long-term Sustainability</a:t>
          </a:r>
        </a:p>
        <a:p>
          <a:pPr marL="171450" lvl="1" indent="-171450" algn="l" defTabSz="844550">
            <a:lnSpc>
              <a:spcPct val="90000"/>
            </a:lnSpc>
            <a:spcBef>
              <a:spcPct val="0"/>
            </a:spcBef>
            <a:spcAft>
              <a:spcPct val="15000"/>
            </a:spcAft>
            <a:buChar char="•"/>
          </a:pPr>
          <a:r>
            <a:rPr lang="en-US" sz="1900" kern="1200" dirty="0"/>
            <a:t>Evaluate Success</a:t>
          </a:r>
        </a:p>
      </dsp:txBody>
      <dsp:txXfrm>
        <a:off x="0" y="3306320"/>
        <a:ext cx="6797675" cy="1376550"/>
      </dsp:txXfrm>
    </dsp:sp>
    <dsp:sp modelId="{7A24B67A-77FA-4337-A0E8-18DC5876D0B4}">
      <dsp:nvSpPr>
        <dsp:cNvPr id="0" name=""/>
        <dsp:cNvSpPr/>
      </dsp:nvSpPr>
      <dsp:spPr>
        <a:xfrm>
          <a:off x="339883" y="3025880"/>
          <a:ext cx="4758372" cy="560880"/>
        </a:xfrm>
        <a:prstGeom prst="roundRect">
          <a:avLst/>
        </a:prstGeom>
        <a:solidFill>
          <a:schemeClr val="accent2">
            <a:hueOff val="-970242"/>
            <a:satOff val="-55952"/>
            <a:lumOff val="57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44550">
            <a:lnSpc>
              <a:spcPct val="90000"/>
            </a:lnSpc>
            <a:spcBef>
              <a:spcPct val="0"/>
            </a:spcBef>
            <a:spcAft>
              <a:spcPct val="35000"/>
            </a:spcAft>
            <a:buNone/>
          </a:pPr>
          <a:r>
            <a:rPr lang="en-US" sz="1900" kern="1200" dirty="0"/>
            <a:t>b. Ecosystem Recovery</a:t>
          </a:r>
        </a:p>
      </dsp:txBody>
      <dsp:txXfrm>
        <a:off x="367263" y="3053260"/>
        <a:ext cx="4703612" cy="506120"/>
      </dsp:txXfrm>
    </dsp:sp>
    <dsp:sp modelId="{3631B8B5-4D29-4796-A196-F328A1EAABC5}">
      <dsp:nvSpPr>
        <dsp:cNvPr id="0" name=""/>
        <dsp:cNvSpPr/>
      </dsp:nvSpPr>
      <dsp:spPr>
        <a:xfrm>
          <a:off x="0" y="5065911"/>
          <a:ext cx="6797675" cy="478800"/>
        </a:xfrm>
        <a:prstGeom prst="rect">
          <a:avLst/>
        </a:prstGeom>
        <a:solidFill>
          <a:schemeClr val="lt1">
            <a:alpha val="90000"/>
            <a:hueOff val="0"/>
            <a:satOff val="0"/>
            <a:lumOff val="0"/>
            <a:alphaOff val="0"/>
          </a:schemeClr>
        </a:solidFill>
        <a:ln w="15875"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sp>
    <dsp:sp modelId="{7730E350-C130-455F-818D-EC83C865B4C4}">
      <dsp:nvSpPr>
        <dsp:cNvPr id="0" name=""/>
        <dsp:cNvSpPr/>
      </dsp:nvSpPr>
      <dsp:spPr>
        <a:xfrm>
          <a:off x="339883" y="4785471"/>
          <a:ext cx="4758372" cy="560880"/>
        </a:xfrm>
        <a:prstGeom prst="round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844550">
            <a:lnSpc>
              <a:spcPct val="90000"/>
            </a:lnSpc>
            <a:spcBef>
              <a:spcPct val="0"/>
            </a:spcBef>
            <a:spcAft>
              <a:spcPct val="35000"/>
            </a:spcAft>
            <a:buNone/>
          </a:pPr>
          <a:r>
            <a:rPr lang="en-US" sz="1900" kern="1200" dirty="0"/>
            <a:t>V. Future Forecast</a:t>
          </a:r>
        </a:p>
      </dsp:txBody>
      <dsp:txXfrm>
        <a:off x="367263" y="4812851"/>
        <a:ext cx="4703612"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4679-B328-4976-8809-97303F2C30E4}">
      <dsp:nvSpPr>
        <dsp:cNvPr id="0" name=""/>
        <dsp:cNvSpPr/>
      </dsp:nvSpPr>
      <dsp:spPr>
        <a:xfrm>
          <a:off x="0" y="1025676"/>
          <a:ext cx="6797675" cy="65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Oaks Amusement Park in 1905</a:t>
          </a:r>
        </a:p>
      </dsp:txBody>
      <dsp:txXfrm>
        <a:off x="31984" y="1057660"/>
        <a:ext cx="6733707" cy="591232"/>
      </dsp:txXfrm>
    </dsp:sp>
    <dsp:sp modelId="{ED111CEA-C02E-4040-A3AD-BF630A7F1A05}">
      <dsp:nvSpPr>
        <dsp:cNvPr id="0" name=""/>
        <dsp:cNvSpPr/>
      </dsp:nvSpPr>
      <dsp:spPr>
        <a:xfrm>
          <a:off x="0" y="1761516"/>
          <a:ext cx="6797675" cy="655200"/>
        </a:xfrm>
        <a:prstGeom prst="roundRect">
          <a:avLst/>
        </a:prstGeom>
        <a:solidFill>
          <a:schemeClr val="accent2">
            <a:hueOff val="-363841"/>
            <a:satOff val="-20982"/>
            <a:lumOff val="2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Railroad Line to Bring Visitors to the Park </a:t>
          </a:r>
        </a:p>
      </dsp:txBody>
      <dsp:txXfrm>
        <a:off x="31984" y="1793500"/>
        <a:ext cx="6733707" cy="591232"/>
      </dsp:txXfrm>
    </dsp:sp>
    <dsp:sp modelId="{6382837C-952D-4DC0-8AC2-276A1DF3F4C7}">
      <dsp:nvSpPr>
        <dsp:cNvPr id="0" name=""/>
        <dsp:cNvSpPr/>
      </dsp:nvSpPr>
      <dsp:spPr>
        <a:xfrm>
          <a:off x="0" y="2497356"/>
          <a:ext cx="6797675" cy="655200"/>
        </a:xfrm>
        <a:prstGeom prst="roundRect">
          <a:avLst/>
        </a:prstGeom>
        <a:solidFill>
          <a:schemeClr val="accent2">
            <a:hueOff val="-727682"/>
            <a:satOff val="-41964"/>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Two Oaks Bottom Landfills in the 1960s</a:t>
          </a:r>
        </a:p>
      </dsp:txBody>
      <dsp:txXfrm>
        <a:off x="31984" y="2529340"/>
        <a:ext cx="6733707" cy="591232"/>
      </dsp:txXfrm>
    </dsp:sp>
    <dsp:sp modelId="{83856AFA-5D53-477B-809C-5E086744A57D}">
      <dsp:nvSpPr>
        <dsp:cNvPr id="0" name=""/>
        <dsp:cNvSpPr/>
      </dsp:nvSpPr>
      <dsp:spPr>
        <a:xfrm>
          <a:off x="0" y="3233196"/>
          <a:ext cx="6797675" cy="655200"/>
        </a:xfrm>
        <a:prstGeom prst="roundRect">
          <a:avLst/>
        </a:prstGeom>
        <a:solidFill>
          <a:schemeClr val="accent2">
            <a:hueOff val="-1091522"/>
            <a:satOff val="-62946"/>
            <a:lumOff val="6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Protection as City Wildlife Refuge 1980s</a:t>
          </a:r>
        </a:p>
      </dsp:txBody>
      <dsp:txXfrm>
        <a:off x="31984" y="3265180"/>
        <a:ext cx="6733707" cy="591232"/>
      </dsp:txXfrm>
    </dsp:sp>
    <dsp:sp modelId="{7B4B3ADE-94CD-4A7E-AC05-5A6EE016438B}">
      <dsp:nvSpPr>
        <dsp:cNvPr id="0" name=""/>
        <dsp:cNvSpPr/>
      </dsp:nvSpPr>
      <dsp:spPr>
        <a:xfrm>
          <a:off x="0" y="3969036"/>
          <a:ext cx="6797675" cy="655200"/>
        </a:xfrm>
        <a:prstGeom prst="round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Oaks Park Weir Installation 1990s</a:t>
          </a:r>
        </a:p>
      </dsp:txBody>
      <dsp:txXfrm>
        <a:off x="31984" y="4001020"/>
        <a:ext cx="6733707" cy="591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00E2A-7B87-4235-BF03-7207EEA102F4}">
      <dsp:nvSpPr>
        <dsp:cNvPr id="0" name=""/>
        <dsp:cNvSpPr/>
      </dsp:nvSpPr>
      <dsp:spPr>
        <a:xfrm>
          <a:off x="0" y="12006"/>
          <a:ext cx="6797675" cy="13308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Migratory Bird Park 2004</a:t>
          </a:r>
        </a:p>
      </dsp:txBody>
      <dsp:txXfrm>
        <a:off x="64968" y="76974"/>
        <a:ext cx="6667739" cy="1200938"/>
      </dsp:txXfrm>
    </dsp:sp>
    <dsp:sp modelId="{D68E089E-1CB1-47F3-A011-A4A0055002E4}">
      <dsp:nvSpPr>
        <dsp:cNvPr id="0" name=""/>
        <dsp:cNvSpPr/>
      </dsp:nvSpPr>
      <dsp:spPr>
        <a:xfrm>
          <a:off x="0" y="1443681"/>
          <a:ext cx="6797675" cy="1330874"/>
        </a:xfrm>
        <a:prstGeom prst="roundRect">
          <a:avLst/>
        </a:prstGeom>
        <a:solidFill>
          <a:schemeClr val="accent2">
            <a:hueOff val="-485121"/>
            <a:satOff val="-27976"/>
            <a:lumOff val="28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Planning and Restoration Efforts</a:t>
          </a:r>
        </a:p>
      </dsp:txBody>
      <dsp:txXfrm>
        <a:off x="64968" y="1508649"/>
        <a:ext cx="6667739" cy="1200938"/>
      </dsp:txXfrm>
    </dsp:sp>
    <dsp:sp modelId="{B25BBAA0-6229-4889-A725-F6C4C5483885}">
      <dsp:nvSpPr>
        <dsp:cNvPr id="0" name=""/>
        <dsp:cNvSpPr/>
      </dsp:nvSpPr>
      <dsp:spPr>
        <a:xfrm>
          <a:off x="0" y="2875356"/>
          <a:ext cx="6797675" cy="1330874"/>
        </a:xfrm>
        <a:prstGeom prst="roundRect">
          <a:avLst/>
        </a:prstGeom>
        <a:solidFill>
          <a:schemeClr val="accent2">
            <a:hueOff val="-970242"/>
            <a:satOff val="-55952"/>
            <a:lumOff val="57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Vegetation Management </a:t>
          </a:r>
        </a:p>
      </dsp:txBody>
      <dsp:txXfrm>
        <a:off x="64968" y="2940324"/>
        <a:ext cx="6667739" cy="1200938"/>
      </dsp:txXfrm>
    </dsp:sp>
    <dsp:sp modelId="{581D3D3F-6B0B-40E2-A97B-A2B1218B947E}">
      <dsp:nvSpPr>
        <dsp:cNvPr id="0" name=""/>
        <dsp:cNvSpPr/>
      </dsp:nvSpPr>
      <dsp:spPr>
        <a:xfrm>
          <a:off x="0" y="4307031"/>
          <a:ext cx="6797675" cy="1330874"/>
        </a:xfrm>
        <a:prstGeom prst="round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Oaks Park Weir Removal / Culvert Replacement 2018</a:t>
          </a:r>
        </a:p>
      </dsp:txBody>
      <dsp:txXfrm>
        <a:off x="64968" y="4371999"/>
        <a:ext cx="6667739" cy="12009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image" Target="../media/image17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image" Target="../media/image1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6B3CE-59B6-479B-8E5E-58DF67FF395F}" type="datetimeFigureOut">
              <a:rPr lang="en-US" smtClean="0"/>
              <a:t>12/3/2020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01326-A220-4CCC-9AC5-70BD061D1305}" type="slidenum">
              <a:rPr lang="en-US" smtClean="0"/>
              <a:t>‹#›</a:t>
            </a:fld>
            <a:endParaRPr lang="en-US" dirty="0"/>
          </a:p>
        </p:txBody>
      </p:sp>
    </p:spTree>
    <p:extLst>
      <p:ext uri="{BB962C8B-B14F-4D97-AF65-F5344CB8AC3E}">
        <p14:creationId xmlns:p14="http://schemas.microsoft.com/office/powerpoint/2010/main" val="118825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my name is John Marshall and I will be leading and facilitating The Natural History of the Oaks Bottom Wildlife Refuge class / workshop.  I am a semi-retired Fish and Wildlife Biologist with the US Fish and Wildlife Service and Clean Water Act Inspector at the US Environmental Protection Agency.  My goal in preparing these upcoming presentations is not to teach at you but rather to set the stage for interesting and enlightening discussions and to possibly even increase the potential for real world problem solving. This first set of slides will likely at first seem a bit out of context but please be patient, there is indeed a method behind the madness.</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a:t>
            </a:fld>
            <a:endParaRPr lang="en-US" dirty="0"/>
          </a:p>
        </p:txBody>
      </p:sp>
    </p:spTree>
    <p:extLst>
      <p:ext uri="{BB962C8B-B14F-4D97-AF65-F5344CB8AC3E}">
        <p14:creationId xmlns:p14="http://schemas.microsoft.com/office/powerpoint/2010/main" val="207565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Floodplains are further distinguished by specific aquatic features that they contain such as wetlands, lakes, ponds, etc.  In this tier of classification.  Variations in vegetation and use by fish and wildlife are also highly correlated with these features identified at this level of classification.</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50</a:t>
            </a:fld>
            <a:endParaRPr lang="en-US" dirty="0"/>
          </a:p>
        </p:txBody>
      </p:sp>
    </p:spTree>
    <p:extLst>
      <p:ext uri="{BB962C8B-B14F-4D97-AF65-F5344CB8AC3E}">
        <p14:creationId xmlns:p14="http://schemas.microsoft.com/office/powerpoint/2010/main" val="197812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level of the classification wetlands and non-wetlands are even further distinguished by their specific cover types (e.g., developed), vegetation structure and leaf character, tidal regimes, substrate particle size, etc.  </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51</a:t>
            </a:fld>
            <a:endParaRPr lang="en-US" dirty="0"/>
          </a:p>
        </p:txBody>
      </p:sp>
    </p:spTree>
    <p:extLst>
      <p:ext uri="{BB962C8B-B14F-4D97-AF65-F5344CB8AC3E}">
        <p14:creationId xmlns:p14="http://schemas.microsoft.com/office/powerpoint/2010/main" val="425745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hydrogeomorphic wetland classification (HGM) used in Oregon that is embraced and codified by the Oregon Department of State Lands and authored by Paul Adamus in a number of documents, including several ‘guidebooks’ that stems from early 1990s work by the US Army Corps of Engineers (Brinson et al).  The hillshade view of the LiDAR (Light Detection and Ranging) imagery illustrates the Riverine Impounding classification designation at the Oaks Bottom Wildlife Refuge.  </a:t>
            </a:r>
          </a:p>
        </p:txBody>
      </p:sp>
      <p:sp>
        <p:nvSpPr>
          <p:cNvPr id="4" name="Slide Number Placeholder 3"/>
          <p:cNvSpPr>
            <a:spLocks noGrp="1"/>
          </p:cNvSpPr>
          <p:nvPr>
            <p:ph type="sldNum" sz="quarter" idx="5"/>
          </p:nvPr>
        </p:nvSpPr>
        <p:spPr/>
        <p:txBody>
          <a:bodyPr/>
          <a:lstStyle/>
          <a:p>
            <a:fld id="{49422D6F-3DF6-4DF2-A6D4-C8102652BF0A}" type="slidenum">
              <a:rPr lang="en-US" smtClean="0"/>
              <a:t>52</a:t>
            </a:fld>
            <a:endParaRPr lang="en-US" dirty="0"/>
          </a:p>
        </p:txBody>
      </p:sp>
    </p:spTree>
    <p:extLst>
      <p:ext uri="{BB962C8B-B14F-4D97-AF65-F5344CB8AC3E}">
        <p14:creationId xmlns:p14="http://schemas.microsoft.com/office/powerpoint/2010/main" val="91934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Another wetland classification commonly known as the Cowardin or USFWS Classification is applied to Oaks Bottom Refuge.  Under this classification the Refuge occupies an area that is both riverine tidal and lower perennial and has both elements of Lacustrine (Littoral – shallow water) and Palustrine persistent emergent and woody vegetation.</a:t>
            </a:r>
          </a:p>
        </p:txBody>
      </p:sp>
      <p:sp>
        <p:nvSpPr>
          <p:cNvPr id="4" name="Slide Number Placeholder 3"/>
          <p:cNvSpPr>
            <a:spLocks noGrp="1"/>
          </p:cNvSpPr>
          <p:nvPr>
            <p:ph type="sldNum" sz="quarter" idx="5"/>
          </p:nvPr>
        </p:nvSpPr>
        <p:spPr/>
        <p:txBody>
          <a:bodyPr/>
          <a:lstStyle/>
          <a:p>
            <a:fld id="{49422D6F-3DF6-4DF2-A6D4-C8102652BF0A}" type="slidenum">
              <a:rPr lang="en-US" smtClean="0"/>
              <a:t>53</a:t>
            </a:fld>
            <a:endParaRPr lang="en-US" dirty="0"/>
          </a:p>
        </p:txBody>
      </p:sp>
    </p:spTree>
    <p:extLst>
      <p:ext uri="{BB962C8B-B14F-4D97-AF65-F5344CB8AC3E}">
        <p14:creationId xmlns:p14="http://schemas.microsoft.com/office/powerpoint/2010/main" val="2377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Oaks Bottom Refuge contains most of the classes in the Cowardin classification.  </a:t>
            </a:r>
          </a:p>
        </p:txBody>
      </p:sp>
      <p:sp>
        <p:nvSpPr>
          <p:cNvPr id="4" name="Slide Number Placeholder 3"/>
          <p:cNvSpPr>
            <a:spLocks noGrp="1"/>
          </p:cNvSpPr>
          <p:nvPr>
            <p:ph type="sldNum" sz="quarter" idx="5"/>
          </p:nvPr>
        </p:nvSpPr>
        <p:spPr/>
        <p:txBody>
          <a:bodyPr/>
          <a:lstStyle/>
          <a:p>
            <a:fld id="{49422D6F-3DF6-4DF2-A6D4-C8102652BF0A}" type="slidenum">
              <a:rPr lang="en-US" smtClean="0"/>
              <a:t>54</a:t>
            </a:fld>
            <a:endParaRPr lang="en-US" dirty="0"/>
          </a:p>
        </p:txBody>
      </p:sp>
    </p:spTree>
    <p:extLst>
      <p:ext uri="{BB962C8B-B14F-4D97-AF65-F5344CB8AC3E}">
        <p14:creationId xmlns:p14="http://schemas.microsoft.com/office/powerpoint/2010/main" val="142361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displays the National Wetland (based on the Cowardin classification) Inventory applied to the Oaks Bottom Wildlife Refuge.  It should be noted that this inventory is applied using small scale aerial imagery over the entire United States and has limited ground truthing to validate the mapping.</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55</a:t>
            </a:fld>
            <a:endParaRPr lang="en-US" dirty="0"/>
          </a:p>
        </p:txBody>
      </p:sp>
    </p:spTree>
    <p:extLst>
      <p:ext uri="{BB962C8B-B14F-4D97-AF65-F5344CB8AC3E}">
        <p14:creationId xmlns:p14="http://schemas.microsoft.com/office/powerpoint/2010/main" val="34698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a:t>
            </a:r>
            <a:r>
              <a:rPr lang="en-US" dirty="0"/>
              <a:t> the mid 1980s , while working for the Oregon Department of State Lands, I found myself one day standing out on a wetland fill violation site in Warrenton Oregon near a place on the Columbia River called Alder Cove.  I glanced out at a maze of open ditches that had been dug to install water and sewer lines and asked to my Corps of Engineers counterpart, Jerry Black, if he knew why for as far as the eye could see there was a black stripe several inches thick and several feet below the ground surface.  He said that he didn’t know but that he had grown up in that area (he was then in his 60s) and that these stripes had been around as long as he could remember.  I asked my major professor at Oregon State University about it and he also did not have an explanation.  Now days we know the black lines are buried saltmarshes left as records of Cascadia subduction events occurring at 9.0 Richter scale levels on a repetitive 350+/- year recurrence interval.</a:t>
            </a:r>
          </a:p>
        </p:txBody>
      </p:sp>
      <p:sp>
        <p:nvSpPr>
          <p:cNvPr id="4" name="Slide Number Placeholder 3"/>
          <p:cNvSpPr>
            <a:spLocks noGrp="1"/>
          </p:cNvSpPr>
          <p:nvPr>
            <p:ph type="sldNum" sz="quarter" idx="5"/>
          </p:nvPr>
        </p:nvSpPr>
        <p:spPr/>
        <p:txBody>
          <a:bodyPr/>
          <a:lstStyle/>
          <a:p>
            <a:fld id="{DD201326-A220-4CCC-9AC5-70BD061D1305}" type="slidenum">
              <a:rPr lang="en-US" smtClean="0"/>
              <a:t>56</a:t>
            </a:fld>
            <a:endParaRPr lang="en-US" dirty="0"/>
          </a:p>
        </p:txBody>
      </p:sp>
    </p:spTree>
    <p:extLst>
      <p:ext uri="{BB962C8B-B14F-4D97-AF65-F5344CB8AC3E}">
        <p14:creationId xmlns:p14="http://schemas.microsoft.com/office/powerpoint/2010/main" val="230627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Willamette Valley is essentially a plate tectonic related feature that as early as 2-mya likely looked much as the Puget Sound does today.  More recently a combination of uplifting, drainage, and periodic catastrophic flooding contributed to many of the observable landforms found in the Valley today.</a:t>
            </a:r>
          </a:p>
        </p:txBody>
      </p:sp>
      <p:sp>
        <p:nvSpPr>
          <p:cNvPr id="4" name="Slide Number Placeholder 3"/>
          <p:cNvSpPr>
            <a:spLocks noGrp="1"/>
          </p:cNvSpPr>
          <p:nvPr>
            <p:ph type="sldNum" sz="quarter" idx="5"/>
          </p:nvPr>
        </p:nvSpPr>
        <p:spPr/>
        <p:txBody>
          <a:bodyPr/>
          <a:lstStyle/>
          <a:p>
            <a:fld id="{DD201326-A220-4CCC-9AC5-70BD061D1305}" type="slidenum">
              <a:rPr lang="en-US" smtClean="0"/>
              <a:t>57</a:t>
            </a:fld>
            <a:endParaRPr lang="en-US" dirty="0"/>
          </a:p>
        </p:txBody>
      </p:sp>
    </p:spTree>
    <p:extLst>
      <p:ext uri="{BB962C8B-B14F-4D97-AF65-F5344CB8AC3E}">
        <p14:creationId xmlns:p14="http://schemas.microsoft.com/office/powerpoint/2010/main" val="141587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‘biscuit-swale’ landscape persists today in much of eastern Oregon and Washington and the Willamette Valley as a record of these periodic Bretz flood events.  Bretz origin scour features are often sources of groundwater discharges that support hydrologic inputs of numerous contemporary wetland features. </a:t>
            </a:r>
          </a:p>
        </p:txBody>
      </p:sp>
      <p:sp>
        <p:nvSpPr>
          <p:cNvPr id="4" name="Slide Number Placeholder 3"/>
          <p:cNvSpPr>
            <a:spLocks noGrp="1"/>
          </p:cNvSpPr>
          <p:nvPr>
            <p:ph type="sldNum" sz="quarter" idx="5"/>
          </p:nvPr>
        </p:nvSpPr>
        <p:spPr/>
        <p:txBody>
          <a:bodyPr/>
          <a:lstStyle/>
          <a:p>
            <a:fld id="{DD201326-A220-4CCC-9AC5-70BD061D1305}" type="slidenum">
              <a:rPr lang="en-US" smtClean="0"/>
              <a:t>58</a:t>
            </a:fld>
            <a:endParaRPr lang="en-US" dirty="0"/>
          </a:p>
        </p:txBody>
      </p:sp>
    </p:spTree>
    <p:extLst>
      <p:ext uri="{BB962C8B-B14F-4D97-AF65-F5344CB8AC3E}">
        <p14:creationId xmlns:p14="http://schemas.microsoft.com/office/powerpoint/2010/main" val="90212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Willamette Valley looked much differently before Europeans arrived than it does today.  </a:t>
            </a:r>
          </a:p>
        </p:txBody>
      </p:sp>
      <p:sp>
        <p:nvSpPr>
          <p:cNvPr id="4" name="Slide Number Placeholder 3"/>
          <p:cNvSpPr>
            <a:spLocks noGrp="1"/>
          </p:cNvSpPr>
          <p:nvPr>
            <p:ph type="sldNum" sz="quarter" idx="5"/>
          </p:nvPr>
        </p:nvSpPr>
        <p:spPr/>
        <p:txBody>
          <a:bodyPr/>
          <a:lstStyle/>
          <a:p>
            <a:fld id="{DD201326-A220-4CCC-9AC5-70BD061D1305}" type="slidenum">
              <a:rPr lang="en-US" smtClean="0"/>
              <a:t>59</a:t>
            </a:fld>
            <a:endParaRPr lang="en-US" dirty="0"/>
          </a:p>
        </p:txBody>
      </p:sp>
    </p:spTree>
    <p:extLst>
      <p:ext uri="{BB962C8B-B14F-4D97-AF65-F5344CB8AC3E}">
        <p14:creationId xmlns:p14="http://schemas.microsoft.com/office/powerpoint/2010/main" val="344866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our human arrogance and egos get in the way of the constructive exchange of our thoughts and ideas and thus impede our ability to understand, learn, and to grow new and better ideas.  In this place where we now sit, everyone should be made to feel free to speak and to be listened to.  Any responses to someone else’s comments and ideas should be given with respect and forethought.</a:t>
            </a:r>
          </a:p>
          <a:p>
            <a:endParaRPr lang="en-US" dirty="0"/>
          </a:p>
          <a:p>
            <a:r>
              <a:rPr lang="en-US" dirty="0"/>
              <a:t>The other reason for this other worldly lead-in is to put into perspective our place in the universe.  </a:t>
            </a:r>
          </a:p>
        </p:txBody>
      </p:sp>
      <p:sp>
        <p:nvSpPr>
          <p:cNvPr id="4" name="Slide Number Placeholder 3"/>
          <p:cNvSpPr>
            <a:spLocks noGrp="1"/>
          </p:cNvSpPr>
          <p:nvPr>
            <p:ph type="sldNum" sz="quarter" idx="5"/>
          </p:nvPr>
        </p:nvSpPr>
        <p:spPr/>
        <p:txBody>
          <a:bodyPr/>
          <a:lstStyle/>
          <a:p>
            <a:fld id="{DD201326-A220-4CCC-9AC5-70BD061D1305}" type="slidenum">
              <a:rPr lang="en-US" smtClean="0"/>
              <a:t>37</a:t>
            </a:fld>
            <a:endParaRPr lang="en-US" dirty="0"/>
          </a:p>
        </p:txBody>
      </p:sp>
    </p:spTree>
    <p:extLst>
      <p:ext uri="{BB962C8B-B14F-4D97-AF65-F5344CB8AC3E}">
        <p14:creationId xmlns:p14="http://schemas.microsoft.com/office/powerpoint/2010/main" val="314910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native inhabitants of the Willamette Valley were nearly completely wiped out within a relatively few years of exposure to European born diseases.</a:t>
            </a:r>
          </a:p>
        </p:txBody>
      </p:sp>
      <p:sp>
        <p:nvSpPr>
          <p:cNvPr id="4" name="Slide Number Placeholder 3"/>
          <p:cNvSpPr>
            <a:spLocks noGrp="1"/>
          </p:cNvSpPr>
          <p:nvPr>
            <p:ph type="sldNum" sz="quarter" idx="5"/>
          </p:nvPr>
        </p:nvSpPr>
        <p:spPr/>
        <p:txBody>
          <a:bodyPr/>
          <a:lstStyle/>
          <a:p>
            <a:fld id="{DD201326-A220-4CCC-9AC5-70BD061D1305}" type="slidenum">
              <a:rPr lang="en-US" smtClean="0"/>
              <a:t>60</a:t>
            </a:fld>
            <a:endParaRPr lang="en-US" dirty="0"/>
          </a:p>
        </p:txBody>
      </p:sp>
    </p:spTree>
    <p:extLst>
      <p:ext uri="{BB962C8B-B14F-4D97-AF65-F5344CB8AC3E}">
        <p14:creationId xmlns:p14="http://schemas.microsoft.com/office/powerpoint/2010/main" val="1399488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Ironically, the same survey efforts that allowed the Federal government it mete out homesteads to early pioneers,  today serves as an important information record from which to plan restoration of historically diminished natural resources.</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61</a:t>
            </a:fld>
            <a:endParaRPr lang="en-US" dirty="0"/>
          </a:p>
        </p:txBody>
      </p:sp>
    </p:spTree>
    <p:extLst>
      <p:ext uri="{BB962C8B-B14F-4D97-AF65-F5344CB8AC3E}">
        <p14:creationId xmlns:p14="http://schemas.microsoft.com/office/powerpoint/2010/main" val="4175521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62</a:t>
            </a:fld>
            <a:endParaRPr lang="en-US" dirty="0"/>
          </a:p>
        </p:txBody>
      </p:sp>
    </p:spTree>
    <p:extLst>
      <p:ext uri="{BB962C8B-B14F-4D97-AF65-F5344CB8AC3E}">
        <p14:creationId xmlns:p14="http://schemas.microsoft.com/office/powerpoint/2010/main" val="245172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bad news is since the European settlements began, over the past 150-years the overarching condition of the Willamette River’s had shifted over to one that is primarily human influenced motivated by goals to stabilize riverbanks (riprap), enhance land and water navigation (dredging and filling), and to control flooding (dredging, dikes, dams). The overarching result was a gradual transition from a multiple channel complex to what is today essentially a single channel system. Of course, this has also contributed to a significant reduction to fish and wildlife habitat in the Valley.</a:t>
            </a:r>
          </a:p>
        </p:txBody>
      </p:sp>
      <p:sp>
        <p:nvSpPr>
          <p:cNvPr id="4" name="Slide Number Placeholder 3"/>
          <p:cNvSpPr>
            <a:spLocks noGrp="1"/>
          </p:cNvSpPr>
          <p:nvPr>
            <p:ph type="sldNum" sz="quarter" idx="5"/>
          </p:nvPr>
        </p:nvSpPr>
        <p:spPr/>
        <p:txBody>
          <a:bodyPr/>
          <a:lstStyle/>
          <a:p>
            <a:fld id="{DD201326-A220-4CCC-9AC5-70BD061D1305}" type="slidenum">
              <a:rPr lang="en-US" smtClean="0"/>
              <a:t>65</a:t>
            </a:fld>
            <a:endParaRPr lang="en-US" dirty="0"/>
          </a:p>
        </p:txBody>
      </p:sp>
    </p:spTree>
    <p:extLst>
      <p:ext uri="{BB962C8B-B14F-4D97-AF65-F5344CB8AC3E}">
        <p14:creationId xmlns:p14="http://schemas.microsoft.com/office/powerpoint/2010/main" val="2848856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number of regulations and policies must be understood and adhered to when considering and implementing actions that may have an adverse effect on these ecosystem services.  This is a list  of some of the more common Laws, but it is far from exhaustive. Even actions that are considered beneficial to ecosystem services must go through regulatory review, albeit expedited, just to ensure trust agency confidence the beneficial actions really will be beneficial.</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66</a:t>
            </a:fld>
            <a:endParaRPr lang="en-US" dirty="0"/>
          </a:p>
        </p:txBody>
      </p:sp>
    </p:spTree>
    <p:extLst>
      <p:ext uri="{BB962C8B-B14F-4D97-AF65-F5344CB8AC3E}">
        <p14:creationId xmlns:p14="http://schemas.microsoft.com/office/powerpoint/2010/main" val="1671256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probably starting in the late 1960s but well under way by the 1980s, has been a scientific and cultural revolution that is contributing to major changes in how we view and manage our aquatic and upland natural resources.  Our technical tools for managing data and information, including spatial data are several orders of magnitude more advanced than what was available even less than 20-years ago.  We have managed to take a more wholistic approach to a watershed level management strategy vs a single site / single study approach and have begun to embrace the conventional wisdom of regional mapping and trends analyses to inform future planning and regulatory decisions, as well as overall recovery efforts for their own sake outside of the regulatory process.  Also, tribes have become increasingly important allies in the protection and the recovery of our natural resources.  In addition conservation and mitigation banking are now important tools in our toolbox for natural resource conservation and restoration, as well as increased funding from multiple programs to bring recovery up and over the brink of ‘no-net-loss.’</a:t>
            </a:r>
          </a:p>
        </p:txBody>
      </p:sp>
      <p:sp>
        <p:nvSpPr>
          <p:cNvPr id="4" name="Slide Number Placeholder 3"/>
          <p:cNvSpPr>
            <a:spLocks noGrp="1"/>
          </p:cNvSpPr>
          <p:nvPr>
            <p:ph type="sldNum" sz="quarter" idx="5"/>
          </p:nvPr>
        </p:nvSpPr>
        <p:spPr/>
        <p:txBody>
          <a:bodyPr/>
          <a:lstStyle/>
          <a:p>
            <a:fld id="{DD201326-A220-4CCC-9AC5-70BD061D1305}" type="slidenum">
              <a:rPr lang="en-US" smtClean="0"/>
              <a:t>67</a:t>
            </a:fld>
            <a:endParaRPr lang="en-US" dirty="0"/>
          </a:p>
        </p:txBody>
      </p:sp>
    </p:spTree>
    <p:extLst>
      <p:ext uri="{BB962C8B-B14F-4D97-AF65-F5344CB8AC3E}">
        <p14:creationId xmlns:p14="http://schemas.microsoft.com/office/powerpoint/2010/main" val="2695137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Two ‘specialists’ species of </a:t>
            </a:r>
            <a:r>
              <a:rPr lang="en-US" sz="1200" dirty="0"/>
              <a:t>Galerucella (beetles) have been introduced onto the Oaks Bottom Wildlife Refuge Purple loosestrife populations as a biological control.</a:t>
            </a:r>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68</a:t>
            </a:fld>
            <a:endParaRPr lang="en-US" dirty="0"/>
          </a:p>
        </p:txBody>
      </p:sp>
    </p:spTree>
    <p:extLst>
      <p:ext uri="{BB962C8B-B14F-4D97-AF65-F5344CB8AC3E}">
        <p14:creationId xmlns:p14="http://schemas.microsoft.com/office/powerpoint/2010/main" val="3110368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with Nature vs Design over Nature . . . Evidence of this revolution can be found throughout the Pacific Northwest, including the Oaks Bottom Wildlife Refuge. We will have quite a bit more discussion about this project before we are done.</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69</a:t>
            </a:fld>
            <a:endParaRPr lang="en-US" dirty="0"/>
          </a:p>
        </p:txBody>
      </p:sp>
    </p:spTree>
    <p:extLst>
      <p:ext uri="{BB962C8B-B14F-4D97-AF65-F5344CB8AC3E}">
        <p14:creationId xmlns:p14="http://schemas.microsoft.com/office/powerpoint/2010/main" val="1021724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tropical storms pour into the Pacific Northwest the warm moist air is forced up and over two successive mountain ranges before moving over the mountain peaks and then down into a great basin desert region on the east side of the Cascades.  As the air rises it both expands and cools causing the water vapor to condense to a liquid and accumulate on dust particles until the weight gives way to gravity and falls as precipitation.  As the now drier air moves over the mountain crests it sinks and warms as its density increases and its dew point rises proportionally.  It should be noted that condensation releases significant amounts of latent heat which acts to help moderate (reduce the variation) temperatures in these leeward coastal areas (AKA a maritime influence).  The overall temperature / rainfall pattern in this region is moist cool winters and springs and warm / dry summers and early falls.  The similarity this pattern shares with the lands near the Mediterranean Sea have caused climate aficionados to tend toward referring to it as a ‘Mediterranean Climate.’  It is this weather pattern that largely influences having conifers dominate western United States forests ad deciduous trees dominating forests in the eastern United States.  Conifers have a waxy needle or scale-like leaf (sclerophyll) that has superior water retention capacity as compared with broadleaf trees leaves.</a:t>
            </a:r>
          </a:p>
        </p:txBody>
      </p:sp>
      <p:sp>
        <p:nvSpPr>
          <p:cNvPr id="4" name="Slide Number Placeholder 3"/>
          <p:cNvSpPr>
            <a:spLocks noGrp="1"/>
          </p:cNvSpPr>
          <p:nvPr>
            <p:ph type="sldNum" sz="quarter" idx="5"/>
          </p:nvPr>
        </p:nvSpPr>
        <p:spPr/>
        <p:txBody>
          <a:bodyPr/>
          <a:lstStyle/>
          <a:p>
            <a:fld id="{DD201326-A220-4CCC-9AC5-70BD061D1305}" type="slidenum">
              <a:rPr lang="en-US" smtClean="0"/>
              <a:t>70</a:t>
            </a:fld>
            <a:endParaRPr lang="en-US" dirty="0"/>
          </a:p>
        </p:txBody>
      </p:sp>
    </p:spTree>
    <p:extLst>
      <p:ext uri="{BB962C8B-B14F-4D97-AF65-F5344CB8AC3E}">
        <p14:creationId xmlns:p14="http://schemas.microsoft.com/office/powerpoint/2010/main" val="3043144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Oaks Bottom Wildlife Refuge in Portland, Oregon has a water budget that persists under this climate pattern.  </a:t>
            </a:r>
          </a:p>
        </p:txBody>
      </p:sp>
      <p:sp>
        <p:nvSpPr>
          <p:cNvPr id="4" name="Slide Number Placeholder 3"/>
          <p:cNvSpPr>
            <a:spLocks noGrp="1"/>
          </p:cNvSpPr>
          <p:nvPr>
            <p:ph type="sldNum" sz="quarter" idx="5"/>
          </p:nvPr>
        </p:nvSpPr>
        <p:spPr/>
        <p:txBody>
          <a:bodyPr/>
          <a:lstStyle/>
          <a:p>
            <a:fld id="{DD201326-A220-4CCC-9AC5-70BD061D1305}" type="slidenum">
              <a:rPr lang="en-US" smtClean="0"/>
              <a:t>71</a:t>
            </a:fld>
            <a:endParaRPr lang="en-US" dirty="0"/>
          </a:p>
        </p:txBody>
      </p:sp>
    </p:spTree>
    <p:extLst>
      <p:ext uri="{BB962C8B-B14F-4D97-AF65-F5344CB8AC3E}">
        <p14:creationId xmlns:p14="http://schemas.microsoft.com/office/powerpoint/2010/main" val="394314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establishment of the Oaks Bottom Wildlife Refuge was made possible by a combined and collaborative group effort.</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42</a:t>
            </a:fld>
            <a:endParaRPr lang="en-US" dirty="0"/>
          </a:p>
        </p:txBody>
      </p:sp>
    </p:spTree>
    <p:extLst>
      <p:ext uri="{BB962C8B-B14F-4D97-AF65-F5344CB8AC3E}">
        <p14:creationId xmlns:p14="http://schemas.microsoft.com/office/powerpoint/2010/main" val="660803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surface water at the refuge waxes and wanes seasonally but has groundwater sources even in the late summer draught that prevents a complete drawdown.  </a:t>
            </a:r>
          </a:p>
        </p:txBody>
      </p:sp>
      <p:sp>
        <p:nvSpPr>
          <p:cNvPr id="4" name="Slide Number Placeholder 3"/>
          <p:cNvSpPr>
            <a:spLocks noGrp="1"/>
          </p:cNvSpPr>
          <p:nvPr>
            <p:ph type="sldNum" sz="quarter" idx="5"/>
          </p:nvPr>
        </p:nvSpPr>
        <p:spPr/>
        <p:txBody>
          <a:bodyPr/>
          <a:lstStyle/>
          <a:p>
            <a:fld id="{DD201326-A220-4CCC-9AC5-70BD061D1305}" type="slidenum">
              <a:rPr lang="en-US" smtClean="0"/>
              <a:t>72</a:t>
            </a:fld>
            <a:endParaRPr lang="en-US" dirty="0"/>
          </a:p>
        </p:txBody>
      </p:sp>
    </p:spTree>
    <p:extLst>
      <p:ext uri="{BB962C8B-B14F-4D97-AF65-F5344CB8AC3E}">
        <p14:creationId xmlns:p14="http://schemas.microsoft.com/office/powerpoint/2010/main" val="2525380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flows highest in the Willamette River during the spring freshets and will flow into the Oaks Bottom Wildlife Refuge when the river levels exceed the elevation at the bottom of the adjoining culvert and will then flow back out during the mid to late summer when the river levels are lower than the elevation at the bottom of the culvert.</a:t>
            </a:r>
          </a:p>
        </p:txBody>
      </p:sp>
      <p:sp>
        <p:nvSpPr>
          <p:cNvPr id="4" name="Slide Number Placeholder 3"/>
          <p:cNvSpPr>
            <a:spLocks noGrp="1"/>
          </p:cNvSpPr>
          <p:nvPr>
            <p:ph type="sldNum" sz="quarter" idx="5"/>
          </p:nvPr>
        </p:nvSpPr>
        <p:spPr/>
        <p:txBody>
          <a:bodyPr/>
          <a:lstStyle/>
          <a:p>
            <a:fld id="{DD201326-A220-4CCC-9AC5-70BD061D1305}" type="slidenum">
              <a:rPr lang="en-US" smtClean="0"/>
              <a:t>73</a:t>
            </a:fld>
            <a:endParaRPr lang="en-US" dirty="0"/>
          </a:p>
        </p:txBody>
      </p:sp>
    </p:spTree>
    <p:extLst>
      <p:ext uri="{BB962C8B-B14F-4D97-AF65-F5344CB8AC3E}">
        <p14:creationId xmlns:p14="http://schemas.microsoft.com/office/powerpoint/2010/main" val="3907615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Willamette River experiences two high-tides and two low-tides every 24-hours and these tides can effect water levels in the Oaks Bottom Refuge during periods when the river’s overall level is at or above the elevation of the bottom of the adjoining culvert.  These tides are driven by the ocean tides that ebb and flow with the earth’s rotation and the lunar cycles.  It can be thought of as an ‘Archimedes’  effect.</a:t>
            </a:r>
          </a:p>
        </p:txBody>
      </p:sp>
      <p:sp>
        <p:nvSpPr>
          <p:cNvPr id="4" name="Slide Number Placeholder 3"/>
          <p:cNvSpPr>
            <a:spLocks noGrp="1"/>
          </p:cNvSpPr>
          <p:nvPr>
            <p:ph type="sldNum" sz="quarter" idx="5"/>
          </p:nvPr>
        </p:nvSpPr>
        <p:spPr/>
        <p:txBody>
          <a:bodyPr/>
          <a:lstStyle/>
          <a:p>
            <a:fld id="{DD201326-A220-4CCC-9AC5-70BD061D1305}" type="slidenum">
              <a:rPr lang="en-US" smtClean="0"/>
              <a:t>74</a:t>
            </a:fld>
            <a:endParaRPr lang="en-US" dirty="0"/>
          </a:p>
        </p:txBody>
      </p:sp>
    </p:spTree>
    <p:extLst>
      <p:ext uri="{BB962C8B-B14F-4D97-AF65-F5344CB8AC3E}">
        <p14:creationId xmlns:p14="http://schemas.microsoft.com/office/powerpoint/2010/main" val="1698307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bare earth (last return) LiDAR (Light Direction and Ranging) at NAVD 1988 a datum conversion to MLLW allows a visualization of one potential inundation period at the Oaks Bottom Wildlife Refuge.</a:t>
            </a:r>
          </a:p>
        </p:txBody>
      </p:sp>
      <p:sp>
        <p:nvSpPr>
          <p:cNvPr id="4" name="Slide Number Placeholder 3"/>
          <p:cNvSpPr>
            <a:spLocks noGrp="1"/>
          </p:cNvSpPr>
          <p:nvPr>
            <p:ph type="sldNum" sz="quarter" idx="5"/>
          </p:nvPr>
        </p:nvSpPr>
        <p:spPr/>
        <p:txBody>
          <a:bodyPr/>
          <a:lstStyle/>
          <a:p>
            <a:fld id="{DD201326-A220-4CCC-9AC5-70BD061D1305}" type="slidenum">
              <a:rPr lang="en-US" smtClean="0"/>
              <a:t>75</a:t>
            </a:fld>
            <a:endParaRPr lang="en-US" dirty="0"/>
          </a:p>
        </p:txBody>
      </p:sp>
    </p:spTree>
    <p:extLst>
      <p:ext uri="{BB962C8B-B14F-4D97-AF65-F5344CB8AC3E}">
        <p14:creationId xmlns:p14="http://schemas.microsoft.com/office/powerpoint/2010/main" val="3730544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LiDAR sources provide metadata to help users understand the data attributes.</a:t>
            </a:r>
          </a:p>
        </p:txBody>
      </p:sp>
      <p:sp>
        <p:nvSpPr>
          <p:cNvPr id="4" name="Slide Number Placeholder 3"/>
          <p:cNvSpPr>
            <a:spLocks noGrp="1"/>
          </p:cNvSpPr>
          <p:nvPr>
            <p:ph type="sldNum" sz="quarter" idx="5"/>
          </p:nvPr>
        </p:nvSpPr>
        <p:spPr/>
        <p:txBody>
          <a:bodyPr/>
          <a:lstStyle/>
          <a:p>
            <a:fld id="{DD201326-A220-4CCC-9AC5-70BD061D1305}" type="slidenum">
              <a:rPr lang="en-US" smtClean="0"/>
              <a:t>76</a:t>
            </a:fld>
            <a:endParaRPr lang="en-US" dirty="0"/>
          </a:p>
        </p:txBody>
      </p:sp>
    </p:spTree>
    <p:extLst>
      <p:ext uri="{BB962C8B-B14F-4D97-AF65-F5344CB8AC3E}">
        <p14:creationId xmlns:p14="http://schemas.microsoft.com/office/powerpoint/2010/main" val="1915410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aquifer that feeds Crystal Springs is likely the same aquifer contributing to the groundwater discharges int the Oaks bottom Wildlife Refuge.  It is possible that at least one of those springs flows under an impervious restrictive layer, contributing to an artesian well effect near the eastern edge of the wetland. </a:t>
            </a:r>
          </a:p>
        </p:txBody>
      </p:sp>
      <p:sp>
        <p:nvSpPr>
          <p:cNvPr id="4" name="Slide Number Placeholder 3"/>
          <p:cNvSpPr>
            <a:spLocks noGrp="1"/>
          </p:cNvSpPr>
          <p:nvPr>
            <p:ph type="sldNum" sz="quarter" idx="5"/>
          </p:nvPr>
        </p:nvSpPr>
        <p:spPr/>
        <p:txBody>
          <a:bodyPr/>
          <a:lstStyle/>
          <a:p>
            <a:fld id="{DD201326-A220-4CCC-9AC5-70BD061D1305}" type="slidenum">
              <a:rPr lang="en-US" smtClean="0"/>
              <a:t>77</a:t>
            </a:fld>
            <a:endParaRPr lang="en-US" dirty="0"/>
          </a:p>
        </p:txBody>
      </p:sp>
    </p:spTree>
    <p:extLst>
      <p:ext uri="{BB962C8B-B14F-4D97-AF65-F5344CB8AC3E}">
        <p14:creationId xmlns:p14="http://schemas.microsoft.com/office/powerpoint/2010/main" val="3676403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the primary human related activities affecting the Oaks Bottom Wildlife Refuge are: 1) the adjacent development of an amusement park, 2) a railroad initially built to bring visitors the Park and later used primarily to run freight trains, 3) municipal waste landfill on the south end and freeway waste landfill on the north side, 4) protection of natural resources in the 1980s, and 5) an experimental weir installation in the early 1990’s primarily aimed at controlling reed canarygrass, which it did at the expense of many trees and shrubs and the subsequent population explosions of purple loosestrife!</a:t>
            </a:r>
          </a:p>
        </p:txBody>
      </p:sp>
      <p:sp>
        <p:nvSpPr>
          <p:cNvPr id="4" name="Slide Number Placeholder 3"/>
          <p:cNvSpPr>
            <a:spLocks noGrp="1"/>
          </p:cNvSpPr>
          <p:nvPr>
            <p:ph type="sldNum" sz="quarter" idx="5"/>
          </p:nvPr>
        </p:nvSpPr>
        <p:spPr/>
        <p:txBody>
          <a:bodyPr/>
          <a:lstStyle/>
          <a:p>
            <a:fld id="{DD201326-A220-4CCC-9AC5-70BD061D1305}" type="slidenum">
              <a:rPr lang="en-US" smtClean="0"/>
              <a:t>78</a:t>
            </a:fld>
            <a:endParaRPr lang="en-US" dirty="0"/>
          </a:p>
        </p:txBody>
      </p:sp>
    </p:spTree>
    <p:extLst>
      <p:ext uri="{BB962C8B-B14F-4D97-AF65-F5344CB8AC3E}">
        <p14:creationId xmlns:p14="http://schemas.microsoft.com/office/powerpoint/2010/main" val="4220201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Oaks Bottom became Portland's first wildlife refuge in 1988, and in 2004 it was designated the Portland's first migratory bird park. The migratory bird park designation is thanks in part to a $50,000 grant from the U.S. Fish and Wildlife Service to maintain a refuge for thousands of migratory birds that make annual flights north and south. The “Oaks Bottom Tidal Restoration Project” was carried out by the City of Portland Bureau of Environmental Service and the United States Army Corp of Engineers, in partnership with the Lower Columbia Estuary Partnership, and the United States Fish and Wildlife Service. The largest part of the project is the replacement of an outdated culvert that is an impediment to the fish and the stream feeding the wetlands inside the natural area. A new larger box culvert will allow them to pass easily in and out from the Willamette River to the marshland. Likewise, the water channels of the slough will be improved with appropriate habitats to help young salmon from their spawning grounds to the ocean. It will make it usable for all the wildlife travel under the railroad and the trail at all times of the year. It is part of the city's salmon recovery program to help restore the natural ebb and flow of water in and out of Oaks Bottom Wildlife Refuge.</a:t>
            </a:r>
          </a:p>
          <a:p>
            <a:endParaRPr lang="en-US" b="0" u="none"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D201326-A220-4CCC-9AC5-70BD061D1305}" type="slidenum">
              <a:rPr lang="en-US" smtClean="0"/>
              <a:t>79</a:t>
            </a:fld>
            <a:endParaRPr lang="en-US" dirty="0"/>
          </a:p>
        </p:txBody>
      </p:sp>
    </p:spTree>
    <p:extLst>
      <p:ext uri="{BB962C8B-B14F-4D97-AF65-F5344CB8AC3E}">
        <p14:creationId xmlns:p14="http://schemas.microsoft.com/office/powerpoint/2010/main" val="4003394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As watersheds become more covered with impervious surfaces such as highways, roads, and parking lots, the rainfall during storm events runs into the nearby streams and rivers at faster rates and the flood crests proportionally arrive sooner during the storms and rise to higher elevations and greater velocities in the floodways.  Channel degradations leading to streams being disassociated with their floodplains are typical consequences of the runoff increases.  Natural wetlands in conjunction with Low Impact Development and Green Infrastructure can serve to help offset or mitigate these impacts.</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80</a:t>
            </a:fld>
            <a:endParaRPr lang="en-US" dirty="0"/>
          </a:p>
        </p:txBody>
      </p:sp>
    </p:spTree>
    <p:extLst>
      <p:ext uri="{BB962C8B-B14F-4D97-AF65-F5344CB8AC3E}">
        <p14:creationId xmlns:p14="http://schemas.microsoft.com/office/powerpoint/2010/main" val="3427000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Clearly, the ‘100-year flood’ occurs more than once every 100-years, so why do we call it the 100-year flood?  Discuss the 0.01 probability definition of a100-year flood.</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81</a:t>
            </a:fld>
            <a:endParaRPr lang="en-US" dirty="0"/>
          </a:p>
        </p:txBody>
      </p:sp>
    </p:spTree>
    <p:extLst>
      <p:ext uri="{BB962C8B-B14F-4D97-AF65-F5344CB8AC3E}">
        <p14:creationId xmlns:p14="http://schemas.microsoft.com/office/powerpoint/2010/main" val="352954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effort was in deference to the unique natural and outdoor recreational area values it offers.</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43</a:t>
            </a:fld>
            <a:endParaRPr lang="en-US" dirty="0"/>
          </a:p>
        </p:txBody>
      </p:sp>
    </p:spTree>
    <p:extLst>
      <p:ext uri="{BB962C8B-B14F-4D97-AF65-F5344CB8AC3E}">
        <p14:creationId xmlns:p14="http://schemas.microsoft.com/office/powerpoint/2010/main" val="678949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appears Oaks Bottom Wildlife Refuge fills to its full flood retention capacity during the 100-year floods.  Keep this in mind when we start talking about the flood retention functional capability of this particular wetland.</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82</a:t>
            </a:fld>
            <a:endParaRPr lang="en-US" dirty="0"/>
          </a:p>
        </p:txBody>
      </p:sp>
    </p:spTree>
    <p:extLst>
      <p:ext uri="{BB962C8B-B14F-4D97-AF65-F5344CB8AC3E}">
        <p14:creationId xmlns:p14="http://schemas.microsoft.com/office/powerpoint/2010/main" val="189200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note that when Oaks Bottom Wildlife Refuge floods there are no ‘in-situ risks’ to property and life but next-door at the Oaks Park there are such risks.  Again, keep this in mind when we talk about the flood desynchronization and mitigation functions of this wetland site.</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83</a:t>
            </a:fld>
            <a:endParaRPr lang="en-US" dirty="0"/>
          </a:p>
        </p:txBody>
      </p:sp>
    </p:spTree>
    <p:extLst>
      <p:ext uri="{BB962C8B-B14F-4D97-AF65-F5344CB8AC3E}">
        <p14:creationId xmlns:p14="http://schemas.microsoft.com/office/powerpoint/2010/main" val="369789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Primarily because of its place in the contributing watershed (nearly the entire Willamette Valley), Oaks Bottom Wildlife Refuge has a moderate to low ability to keep floodwaters away from downstream structures.  It’s greatest contribution to flood protection is probably that since it is a mostly natural undeveloped floodplain, there are no structures at risk to flooding on the refuge.  Another way to say it is, one of the best ways to avoid flood damage is to build outside of the floodplain! Who generally pays for the property damages from flooding? Can we say that the Oaks Bottom Refuge is saving people money? Finally, having said all that who can say whether the very modest retention function at Oaks Bottom did not serve to decrease the flood height ot velocity some place downstream during the Vanport flood to keep a baby in a stroller from being swept away or a senior citizen from not reaching dry land in time before drowning?</a:t>
            </a:r>
          </a:p>
        </p:txBody>
      </p:sp>
      <p:sp>
        <p:nvSpPr>
          <p:cNvPr id="4" name="Slide Number Placeholder 3"/>
          <p:cNvSpPr>
            <a:spLocks noGrp="1"/>
          </p:cNvSpPr>
          <p:nvPr>
            <p:ph type="sldNum" sz="quarter" idx="5"/>
          </p:nvPr>
        </p:nvSpPr>
        <p:spPr/>
        <p:txBody>
          <a:bodyPr/>
          <a:lstStyle/>
          <a:p>
            <a:fld id="{DD201326-A220-4CCC-9AC5-70BD061D1305}" type="slidenum">
              <a:rPr lang="en-US" smtClean="0"/>
              <a:t>84</a:t>
            </a:fld>
            <a:endParaRPr lang="en-US" dirty="0"/>
          </a:p>
        </p:txBody>
      </p:sp>
    </p:spTree>
    <p:extLst>
      <p:ext uri="{BB962C8B-B14F-4D97-AF65-F5344CB8AC3E}">
        <p14:creationId xmlns:p14="http://schemas.microsoft.com/office/powerpoint/2010/main" val="1471893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standpoint of pollutants, the longer the duration and the greater the surface area for water to contact sediment and vegetation, the better the filtration capability of the wetland.</a:t>
            </a:r>
          </a:p>
        </p:txBody>
      </p:sp>
      <p:sp>
        <p:nvSpPr>
          <p:cNvPr id="4" name="Slide Number Placeholder 3"/>
          <p:cNvSpPr>
            <a:spLocks noGrp="1"/>
          </p:cNvSpPr>
          <p:nvPr>
            <p:ph type="sldNum" sz="quarter" idx="5"/>
          </p:nvPr>
        </p:nvSpPr>
        <p:spPr/>
        <p:txBody>
          <a:bodyPr/>
          <a:lstStyle/>
          <a:p>
            <a:fld id="{DD201326-A220-4CCC-9AC5-70BD061D1305}" type="slidenum">
              <a:rPr lang="en-US" smtClean="0"/>
              <a:t>85</a:t>
            </a:fld>
            <a:endParaRPr lang="en-US" dirty="0"/>
          </a:p>
        </p:txBody>
      </p:sp>
    </p:spTree>
    <p:extLst>
      <p:ext uri="{BB962C8B-B14F-4D97-AF65-F5344CB8AC3E}">
        <p14:creationId xmlns:p14="http://schemas.microsoft.com/office/powerpoint/2010/main" val="2309105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These nutrients have a fertilization effect on algae and other aquatic plants.  With an overabundance of these nutrients comes excessive growth of aquatic vegetation and as that vegetation later dies, decomposing bacteria populations bloom and begin using up excessive amounts of dissolved oxygen from the water column and often releasing toxic elements as well.  This leads to the impairment or direct mortality of numerous aquatic organisms, including native fish species.</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86</a:t>
            </a:fld>
            <a:endParaRPr lang="en-US" dirty="0"/>
          </a:p>
        </p:txBody>
      </p:sp>
    </p:spTree>
    <p:extLst>
      <p:ext uri="{BB962C8B-B14F-4D97-AF65-F5344CB8AC3E}">
        <p14:creationId xmlns:p14="http://schemas.microsoft.com/office/powerpoint/2010/main" val="2864060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aquatic areas near and inside the Oaks Bottom Refuge may contain toxic materials that offer sublethal or lethal exposure opportunities to aquatic biota, including native salmonids (Pass out toxics information sheets).</a:t>
            </a:r>
          </a:p>
        </p:txBody>
      </p:sp>
      <p:sp>
        <p:nvSpPr>
          <p:cNvPr id="4" name="Slide Number Placeholder 3"/>
          <p:cNvSpPr>
            <a:spLocks noGrp="1"/>
          </p:cNvSpPr>
          <p:nvPr>
            <p:ph type="sldNum" sz="quarter" idx="5"/>
          </p:nvPr>
        </p:nvSpPr>
        <p:spPr/>
        <p:txBody>
          <a:bodyPr/>
          <a:lstStyle/>
          <a:p>
            <a:fld id="{DD201326-A220-4CCC-9AC5-70BD061D1305}" type="slidenum">
              <a:rPr lang="en-US" smtClean="0"/>
              <a:t>87</a:t>
            </a:fld>
            <a:endParaRPr lang="en-US" dirty="0"/>
          </a:p>
        </p:txBody>
      </p:sp>
    </p:spTree>
    <p:extLst>
      <p:ext uri="{BB962C8B-B14F-4D97-AF65-F5344CB8AC3E}">
        <p14:creationId xmlns:p14="http://schemas.microsoft.com/office/powerpoint/2010/main" val="3985656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aquatic areas near and inside the Oaks Bottom Refuge may contain toxic materials that offer sublethal or lethal exposure opportunities to aquatic biota, including native salmonids (Pass out toxics information sheets).</a:t>
            </a:r>
          </a:p>
        </p:txBody>
      </p:sp>
      <p:sp>
        <p:nvSpPr>
          <p:cNvPr id="4" name="Slide Number Placeholder 3"/>
          <p:cNvSpPr>
            <a:spLocks noGrp="1"/>
          </p:cNvSpPr>
          <p:nvPr>
            <p:ph type="sldNum" sz="quarter" idx="5"/>
          </p:nvPr>
        </p:nvSpPr>
        <p:spPr/>
        <p:txBody>
          <a:bodyPr/>
          <a:lstStyle/>
          <a:p>
            <a:fld id="{DD201326-A220-4CCC-9AC5-70BD061D1305}" type="slidenum">
              <a:rPr lang="en-US" smtClean="0"/>
              <a:t>88</a:t>
            </a:fld>
            <a:endParaRPr lang="en-US" dirty="0"/>
          </a:p>
        </p:txBody>
      </p:sp>
    </p:spTree>
    <p:extLst>
      <p:ext uri="{BB962C8B-B14F-4D97-AF65-F5344CB8AC3E}">
        <p14:creationId xmlns:p14="http://schemas.microsoft.com/office/powerpoint/2010/main" val="218297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appears that this section of the Willamette River was successfully meeting clean-up remedies.  </a:t>
            </a:r>
          </a:p>
        </p:txBody>
      </p:sp>
      <p:sp>
        <p:nvSpPr>
          <p:cNvPr id="4" name="Slide Number Placeholder 3"/>
          <p:cNvSpPr>
            <a:spLocks noGrp="1"/>
          </p:cNvSpPr>
          <p:nvPr>
            <p:ph type="sldNum" sz="quarter" idx="5"/>
          </p:nvPr>
        </p:nvSpPr>
        <p:spPr/>
        <p:txBody>
          <a:bodyPr/>
          <a:lstStyle/>
          <a:p>
            <a:fld id="{DD201326-A220-4CCC-9AC5-70BD061D1305}" type="slidenum">
              <a:rPr lang="en-US" smtClean="0"/>
              <a:t>89</a:t>
            </a:fld>
            <a:endParaRPr lang="en-US" dirty="0"/>
          </a:p>
        </p:txBody>
      </p:sp>
    </p:spTree>
    <p:extLst>
      <p:ext uri="{BB962C8B-B14F-4D97-AF65-F5344CB8AC3E}">
        <p14:creationId xmlns:p14="http://schemas.microsoft.com/office/powerpoint/2010/main" val="588926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relatively recent monitoring seems to indicate a number of these pollutants may be originating from a 9 to 10-acre legacy landfill at the south end and inside the Refuge.</a:t>
            </a:r>
          </a:p>
        </p:txBody>
      </p:sp>
      <p:sp>
        <p:nvSpPr>
          <p:cNvPr id="4" name="Slide Number Placeholder 3"/>
          <p:cNvSpPr>
            <a:spLocks noGrp="1"/>
          </p:cNvSpPr>
          <p:nvPr>
            <p:ph type="sldNum" sz="quarter" idx="5"/>
          </p:nvPr>
        </p:nvSpPr>
        <p:spPr/>
        <p:txBody>
          <a:bodyPr/>
          <a:lstStyle/>
          <a:p>
            <a:fld id="{DD201326-A220-4CCC-9AC5-70BD061D1305}" type="slidenum">
              <a:rPr lang="en-US" smtClean="0"/>
              <a:t>90</a:t>
            </a:fld>
            <a:endParaRPr lang="en-US" dirty="0"/>
          </a:p>
        </p:txBody>
      </p:sp>
    </p:spTree>
    <p:extLst>
      <p:ext uri="{BB962C8B-B14F-4D97-AF65-F5344CB8AC3E}">
        <p14:creationId xmlns:p14="http://schemas.microsoft.com/office/powerpoint/2010/main" val="1469242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Cascadia Associates, LLC (Cascadia) prepared s </a:t>
            </a:r>
            <a:r>
              <a:rPr lang="en-US" sz="1200" b="0" i="1" u="none" strike="noStrike" kern="1200" baseline="0" dirty="0">
                <a:solidFill>
                  <a:schemeClr val="tx1"/>
                </a:solidFill>
                <a:latin typeface="+mn-lt"/>
                <a:ea typeface="+mn-ea"/>
                <a:cs typeface="+mn-cs"/>
              </a:rPr>
              <a:t>Removal Action Assessment Report </a:t>
            </a:r>
            <a:r>
              <a:rPr lang="en-US" sz="1200" b="0" i="0" u="none" strike="noStrike" kern="1200" baseline="0" dirty="0">
                <a:solidFill>
                  <a:schemeClr val="tx1"/>
                </a:solidFill>
                <a:latin typeface="+mn-lt"/>
                <a:ea typeface="+mn-ea"/>
                <a:cs typeface="+mn-cs"/>
              </a:rPr>
              <a:t>(RAA</a:t>
            </a:r>
          </a:p>
          <a:p>
            <a:r>
              <a:rPr lang="en-US" sz="1200" b="0" i="0" u="none" strike="noStrike" kern="1200" baseline="0" dirty="0">
                <a:solidFill>
                  <a:schemeClr val="tx1"/>
                </a:solidFill>
                <a:latin typeface="+mn-lt"/>
                <a:ea typeface="+mn-ea"/>
                <a:cs typeface="+mn-cs"/>
              </a:rPr>
              <a:t>Report) on behalf of the City of Portland Bureau of Environmental Services (BES), at the request of</a:t>
            </a:r>
          </a:p>
          <a:p>
            <a:r>
              <a:rPr lang="en-US" sz="1200" b="0" i="0" u="none" strike="noStrike" kern="1200" baseline="0" dirty="0">
                <a:solidFill>
                  <a:schemeClr val="tx1"/>
                </a:solidFill>
                <a:latin typeface="+mn-lt"/>
                <a:ea typeface="+mn-ea"/>
                <a:cs typeface="+mn-cs"/>
              </a:rPr>
              <a:t>the Oregon Department of Environmental Quality (DEQ), and in accordance with the outline dated</a:t>
            </a:r>
          </a:p>
          <a:p>
            <a:r>
              <a:rPr lang="en-US" sz="1200" b="0" i="0" u="none" strike="noStrike" kern="1200" baseline="0" dirty="0">
                <a:solidFill>
                  <a:schemeClr val="tx1"/>
                </a:solidFill>
                <a:latin typeface="+mn-lt"/>
                <a:ea typeface="+mn-ea"/>
                <a:cs typeface="+mn-cs"/>
              </a:rPr>
              <a:t>March 5, 2018. The purpose of the RAA Report is to evaluate and select a removal alternative for</a:t>
            </a:r>
          </a:p>
          <a:p>
            <a:r>
              <a:rPr lang="en-US" sz="1200" b="0" i="0" u="none" strike="noStrike" kern="1200" baseline="0" dirty="0">
                <a:solidFill>
                  <a:schemeClr val="tx1"/>
                </a:solidFill>
                <a:latin typeface="+mn-lt"/>
                <a:ea typeface="+mn-ea"/>
                <a:cs typeface="+mn-cs"/>
              </a:rPr>
              <a:t>addressing polychlorinated biphenyls (PCBs) in seeps that discharge from the Oaks Bottom Landfill</a:t>
            </a:r>
          </a:p>
          <a:p>
            <a:r>
              <a:rPr lang="en-US" sz="1200" b="0" i="0" u="none" strike="noStrike" kern="1200" baseline="0" dirty="0">
                <a:solidFill>
                  <a:schemeClr val="tx1"/>
                </a:solidFill>
                <a:latin typeface="+mn-lt"/>
                <a:ea typeface="+mn-ea"/>
                <a:cs typeface="+mn-cs"/>
              </a:rPr>
              <a:t>to the adjacent Oaks Bottom Wildlife Refuge (OBWR) South Pond. The seep areas are referred to</a:t>
            </a:r>
          </a:p>
          <a:p>
            <a:r>
              <a:rPr lang="en-US" sz="1200" b="0" i="0" u="none" strike="noStrike" kern="1200" baseline="0" dirty="0">
                <a:solidFill>
                  <a:schemeClr val="tx1"/>
                </a:solidFill>
                <a:latin typeface="+mn-lt"/>
                <a:ea typeface="+mn-ea"/>
                <a:cs typeface="+mn-cs"/>
              </a:rPr>
              <a:t>herein as the Site. The scope of this RAA Report addresses seeps discharging to the OBWR South</a:t>
            </a:r>
          </a:p>
          <a:p>
            <a:r>
              <a:rPr lang="en-US" sz="1200" b="0" i="0" u="none" strike="noStrike" kern="1200" baseline="0" dirty="0">
                <a:solidFill>
                  <a:schemeClr val="tx1"/>
                </a:solidFill>
                <a:latin typeface="+mn-lt"/>
                <a:ea typeface="+mn-ea"/>
                <a:cs typeface="+mn-cs"/>
              </a:rPr>
              <a:t>Pond from the Oaks Bottom Landfill only and does not include seeps discharging to the OBWR</a:t>
            </a:r>
          </a:p>
          <a:p>
            <a:r>
              <a:rPr lang="en-US" sz="1200" b="0" i="0" u="none" strike="noStrike" kern="1200" baseline="0" dirty="0">
                <a:solidFill>
                  <a:schemeClr val="tx1"/>
                </a:solidFill>
                <a:latin typeface="+mn-lt"/>
                <a:ea typeface="+mn-ea"/>
                <a:cs typeface="+mn-cs"/>
              </a:rPr>
              <a:t>South Pond from other areas (i.e., the bluff east of the South Pond).</a:t>
            </a:r>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91</a:t>
            </a:fld>
            <a:endParaRPr lang="en-US" dirty="0"/>
          </a:p>
        </p:txBody>
      </p:sp>
    </p:spTree>
    <p:extLst>
      <p:ext uri="{BB962C8B-B14F-4D97-AF65-F5344CB8AC3E}">
        <p14:creationId xmlns:p14="http://schemas.microsoft.com/office/powerpoint/2010/main" val="244439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Oaks Bottom Wildlife Refuge is nested within the Columbia River Basin, an area that drains nearly 250,000-square miles, including seven states and parts of British Columbia Canada.  This Basin transitions between the marine environment, rain forests, deserts, and extreme alpine terrain.  The refuge is further nested at the juxtaposition near the Willamette Valley Ecoregion and the Puget Trough Ecoregion, two ecoregions that many consider as counterparts of just one ecoregion.</a:t>
            </a:r>
          </a:p>
        </p:txBody>
      </p:sp>
      <p:sp>
        <p:nvSpPr>
          <p:cNvPr id="4" name="Slide Number Placeholder 3"/>
          <p:cNvSpPr>
            <a:spLocks noGrp="1"/>
          </p:cNvSpPr>
          <p:nvPr>
            <p:ph type="sldNum" sz="quarter" idx="5"/>
          </p:nvPr>
        </p:nvSpPr>
        <p:spPr/>
        <p:txBody>
          <a:bodyPr/>
          <a:lstStyle/>
          <a:p>
            <a:fld id="{DD201326-A220-4CCC-9AC5-70BD061D1305}" type="slidenum">
              <a:rPr lang="en-US" smtClean="0"/>
              <a:t>44</a:t>
            </a:fld>
            <a:endParaRPr lang="en-US" dirty="0"/>
          </a:p>
        </p:txBody>
      </p:sp>
    </p:spTree>
    <p:extLst>
      <p:ext uri="{BB962C8B-B14F-4D97-AF65-F5344CB8AC3E}">
        <p14:creationId xmlns:p14="http://schemas.microsoft.com/office/powerpoint/2010/main" val="2379540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92</a:t>
            </a:fld>
            <a:endParaRPr lang="en-US" dirty="0"/>
          </a:p>
        </p:txBody>
      </p:sp>
    </p:spTree>
    <p:extLst>
      <p:ext uri="{BB962C8B-B14F-4D97-AF65-F5344CB8AC3E}">
        <p14:creationId xmlns:p14="http://schemas.microsoft.com/office/powerpoint/2010/main" val="92660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retention and opportunity for water to circulate and contact vegetation and substrate combined with a seasonal wet cycles for denitrification to occur, Oaks Bottom ranks medium-high in its filtration capacity per these criteria.  But it should be recognized that aside and in addition to this being a very coarse evaluation list, there are a number of other factors that can affect water quality that are not included here (e.g., heavy metal inputs, chemical inputs, temperature, pH, etc.).  Even more importantly, it is important to understand that just because natural wetlands can and do often act as water purification systems, that doesn’t necessarily mean they should become our defacto disposal sites for our pollutants.  Discus pretreatment briefly . . . In fact . . . . </a:t>
            </a:r>
          </a:p>
        </p:txBody>
      </p:sp>
      <p:sp>
        <p:nvSpPr>
          <p:cNvPr id="4" name="Slide Number Placeholder 3"/>
          <p:cNvSpPr>
            <a:spLocks noGrp="1"/>
          </p:cNvSpPr>
          <p:nvPr>
            <p:ph type="sldNum" sz="quarter" idx="5"/>
          </p:nvPr>
        </p:nvSpPr>
        <p:spPr/>
        <p:txBody>
          <a:bodyPr/>
          <a:lstStyle/>
          <a:p>
            <a:fld id="{DD201326-A220-4CCC-9AC5-70BD061D1305}" type="slidenum">
              <a:rPr lang="en-US" smtClean="0"/>
              <a:t>93</a:t>
            </a:fld>
            <a:endParaRPr lang="en-US" dirty="0"/>
          </a:p>
        </p:txBody>
      </p:sp>
    </p:spTree>
    <p:extLst>
      <p:ext uri="{BB962C8B-B14F-4D97-AF65-F5344CB8AC3E}">
        <p14:creationId xmlns:p14="http://schemas.microsoft.com/office/powerpoint/2010/main" val="3708561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cannot be adequately understood outside of the context of their habitat requirements.  It is at the intersection of species life-cycle needs and the habitat elements that service those needs that we focus our evaluations and assessments.  In other words, the relationships between species populations and their habitats deserve our focal attention.  </a:t>
            </a:r>
          </a:p>
        </p:txBody>
      </p:sp>
      <p:sp>
        <p:nvSpPr>
          <p:cNvPr id="4" name="Slide Number Placeholder 3"/>
          <p:cNvSpPr>
            <a:spLocks noGrp="1"/>
          </p:cNvSpPr>
          <p:nvPr>
            <p:ph type="sldNum" sz="quarter" idx="5"/>
          </p:nvPr>
        </p:nvSpPr>
        <p:spPr/>
        <p:txBody>
          <a:bodyPr/>
          <a:lstStyle/>
          <a:p>
            <a:fld id="{DD201326-A220-4CCC-9AC5-70BD061D1305}" type="slidenum">
              <a:rPr lang="en-US" smtClean="0"/>
              <a:t>94</a:t>
            </a:fld>
            <a:endParaRPr lang="en-US" dirty="0"/>
          </a:p>
        </p:txBody>
      </p:sp>
    </p:spTree>
    <p:extLst>
      <p:ext uri="{BB962C8B-B14F-4D97-AF65-F5344CB8AC3E}">
        <p14:creationId xmlns:p14="http://schemas.microsoft.com/office/powerpoint/2010/main" val="1831245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complexity of vegetation interspersion is considered to contribute to the diversity of species by increasing and optimizing habitat element intersection opportunities, also sometimes referred to as the edge effect or ecotone.</a:t>
            </a:r>
          </a:p>
        </p:txBody>
      </p:sp>
      <p:sp>
        <p:nvSpPr>
          <p:cNvPr id="4" name="Slide Number Placeholder 3"/>
          <p:cNvSpPr>
            <a:spLocks noGrp="1"/>
          </p:cNvSpPr>
          <p:nvPr>
            <p:ph type="sldNum" sz="quarter" idx="5"/>
          </p:nvPr>
        </p:nvSpPr>
        <p:spPr/>
        <p:txBody>
          <a:bodyPr/>
          <a:lstStyle/>
          <a:p>
            <a:fld id="{DD201326-A220-4CCC-9AC5-70BD061D1305}" type="slidenum">
              <a:rPr lang="en-US" smtClean="0"/>
              <a:t>95</a:t>
            </a:fld>
            <a:endParaRPr lang="en-US" dirty="0"/>
          </a:p>
        </p:txBody>
      </p:sp>
    </p:spTree>
    <p:extLst>
      <p:ext uri="{BB962C8B-B14F-4D97-AF65-F5344CB8AC3E}">
        <p14:creationId xmlns:p14="http://schemas.microsoft.com/office/powerpoint/2010/main" val="2538163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96</a:t>
            </a:fld>
            <a:endParaRPr lang="en-US" dirty="0"/>
          </a:p>
        </p:txBody>
      </p:sp>
    </p:spTree>
    <p:extLst>
      <p:ext uri="{BB962C8B-B14F-4D97-AF65-F5344CB8AC3E}">
        <p14:creationId xmlns:p14="http://schemas.microsoft.com/office/powerpoint/2010/main" val="2782011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structure is also considered to contribute to the diversity of species  / habitat niche opportunities wildlife with differential uses of vegetation at various heights in the different canopy layers.  </a:t>
            </a:r>
          </a:p>
        </p:txBody>
      </p:sp>
      <p:sp>
        <p:nvSpPr>
          <p:cNvPr id="4" name="Slide Number Placeholder 3"/>
          <p:cNvSpPr>
            <a:spLocks noGrp="1"/>
          </p:cNvSpPr>
          <p:nvPr>
            <p:ph type="sldNum" sz="quarter" idx="5"/>
          </p:nvPr>
        </p:nvSpPr>
        <p:spPr/>
        <p:txBody>
          <a:bodyPr/>
          <a:lstStyle/>
          <a:p>
            <a:fld id="{DD201326-A220-4CCC-9AC5-70BD061D1305}" type="slidenum">
              <a:rPr lang="en-US" smtClean="0"/>
              <a:t>97</a:t>
            </a:fld>
            <a:endParaRPr lang="en-US" dirty="0"/>
          </a:p>
        </p:txBody>
      </p:sp>
    </p:spTree>
    <p:extLst>
      <p:ext uri="{BB962C8B-B14F-4D97-AF65-F5344CB8AC3E}">
        <p14:creationId xmlns:p14="http://schemas.microsoft.com/office/powerpoint/2010/main" val="322402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99</a:t>
            </a:fld>
            <a:endParaRPr lang="en-US" dirty="0"/>
          </a:p>
        </p:txBody>
      </p:sp>
    </p:spTree>
    <p:extLst>
      <p:ext uri="{BB962C8B-B14F-4D97-AF65-F5344CB8AC3E}">
        <p14:creationId xmlns:p14="http://schemas.microsoft.com/office/powerpoint/2010/main" val="2334993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Species such as the American beaver are generally considered a ‘keystone species’ because they often modify their habitats in ways that benefit and contribute to the habitat needs of a suite of other species, including but not necessarily limited to waterfowl, wading birds, juvenile Coho, kingfishers, etc.).  In areas they colonize they can have a cascade benefit on species diversity and populations.  Likewise in areas where they are extirpated the net result is often a reduction on the area’s biodiversity and populations.  </a:t>
            </a:r>
          </a:p>
        </p:txBody>
      </p:sp>
      <p:sp>
        <p:nvSpPr>
          <p:cNvPr id="4" name="Slide Number Placeholder 3"/>
          <p:cNvSpPr>
            <a:spLocks noGrp="1"/>
          </p:cNvSpPr>
          <p:nvPr>
            <p:ph type="sldNum" sz="quarter" idx="5"/>
          </p:nvPr>
        </p:nvSpPr>
        <p:spPr/>
        <p:txBody>
          <a:bodyPr/>
          <a:lstStyle/>
          <a:p>
            <a:fld id="{DD201326-A220-4CCC-9AC5-70BD061D1305}" type="slidenum">
              <a:rPr lang="en-US" smtClean="0"/>
              <a:t>100</a:t>
            </a:fld>
            <a:endParaRPr lang="en-US" dirty="0"/>
          </a:p>
        </p:txBody>
      </p:sp>
    </p:spTree>
    <p:extLst>
      <p:ext uri="{BB962C8B-B14F-4D97-AF65-F5344CB8AC3E}">
        <p14:creationId xmlns:p14="http://schemas.microsoft.com/office/powerpoint/2010/main" val="3293538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Oaks Bottom Wildlife Refuge provides resting and feeding opportunities for a wide spectrum of migratory birds traveling through the Portland area.</a:t>
            </a:r>
          </a:p>
        </p:txBody>
      </p:sp>
      <p:sp>
        <p:nvSpPr>
          <p:cNvPr id="4" name="Slide Number Placeholder 3"/>
          <p:cNvSpPr>
            <a:spLocks noGrp="1"/>
          </p:cNvSpPr>
          <p:nvPr>
            <p:ph type="sldNum" sz="quarter" idx="5"/>
          </p:nvPr>
        </p:nvSpPr>
        <p:spPr/>
        <p:txBody>
          <a:bodyPr/>
          <a:lstStyle/>
          <a:p>
            <a:fld id="{DD201326-A220-4CCC-9AC5-70BD061D1305}" type="slidenum">
              <a:rPr lang="en-US" smtClean="0"/>
              <a:t>101</a:t>
            </a:fld>
            <a:endParaRPr lang="en-US" dirty="0"/>
          </a:p>
        </p:txBody>
      </p:sp>
    </p:spTree>
    <p:extLst>
      <p:ext uri="{BB962C8B-B14F-4D97-AF65-F5344CB8AC3E}">
        <p14:creationId xmlns:p14="http://schemas.microsoft.com/office/powerpoint/2010/main" val="3247174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102</a:t>
            </a:fld>
            <a:endParaRPr lang="en-US" dirty="0"/>
          </a:p>
        </p:txBody>
      </p:sp>
    </p:spTree>
    <p:extLst>
      <p:ext uri="{BB962C8B-B14F-4D97-AF65-F5344CB8AC3E}">
        <p14:creationId xmlns:p14="http://schemas.microsoft.com/office/powerpoint/2010/main" val="1654029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also sits inside a hydro (water) geomorphic (earth or landform)  reach which is in the middle region of a chain of reaches comprising the Columbia River Estuary.  It is probably best to think of these reaches as transitional areas from nearly a completely marine environment to one that is mostly dominated by freshwater riverine conditions and only vestigial influences by the Pacific Ocean. </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45</a:t>
            </a:fld>
            <a:endParaRPr lang="en-US" dirty="0"/>
          </a:p>
        </p:txBody>
      </p:sp>
    </p:spTree>
    <p:extLst>
      <p:ext uri="{BB962C8B-B14F-4D97-AF65-F5344CB8AC3E}">
        <p14:creationId xmlns:p14="http://schemas.microsoft.com/office/powerpoint/2010/main" val="2953184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adult salmonids are migrating to and spawning in tributaries to the Willamette River, juvenile salmonids are migrating to the Pacific Ocean and during this journey require many off-channel rearing and resting opportunities like the Oaks Bottom Refuge in order to successfully complete their migrations.</a:t>
            </a:r>
          </a:p>
        </p:txBody>
      </p:sp>
      <p:sp>
        <p:nvSpPr>
          <p:cNvPr id="4" name="Slide Number Placeholder 3"/>
          <p:cNvSpPr>
            <a:spLocks noGrp="1"/>
          </p:cNvSpPr>
          <p:nvPr>
            <p:ph type="sldNum" sz="quarter" idx="5"/>
          </p:nvPr>
        </p:nvSpPr>
        <p:spPr/>
        <p:txBody>
          <a:bodyPr/>
          <a:lstStyle/>
          <a:p>
            <a:fld id="{DD201326-A220-4CCC-9AC5-70BD061D1305}" type="slidenum">
              <a:rPr lang="en-US" smtClean="0"/>
              <a:t>104</a:t>
            </a:fld>
            <a:endParaRPr lang="en-US" dirty="0"/>
          </a:p>
        </p:txBody>
      </p:sp>
    </p:spTree>
    <p:extLst>
      <p:ext uri="{BB962C8B-B14F-4D97-AF65-F5344CB8AC3E}">
        <p14:creationId xmlns:p14="http://schemas.microsoft.com/office/powerpoint/2010/main" val="3901728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Reconnected floodplain ponds, side channels, and wetlands have proven to be effective at providing habitat for juvenile salmonids such as coho salmon and Chinook salmon. Which salmonid species benefit the most largely depends on the streamflow, depth, morphology, and water source; ponds and wetlands with little flow were used mostly by coho salmon, while surface water–fed side channels were generally more effective for Chinook salmon and various trout species.  Daphnia and Corophium are preferred prey and nonnative fish such as smallmouth bass are a primary predatory threat.  Their numbers appear to increase near revetments where crayfish are also found. Shad, the largest runs in the river, are potentially competitors for preferred prey.  Hatchery spawned juvenile salmonids are also likely competitors for native juvenile salmonid prey.  </a:t>
            </a:r>
          </a:p>
        </p:txBody>
      </p:sp>
      <p:sp>
        <p:nvSpPr>
          <p:cNvPr id="4" name="Slide Number Placeholder 3"/>
          <p:cNvSpPr>
            <a:spLocks noGrp="1"/>
          </p:cNvSpPr>
          <p:nvPr>
            <p:ph type="sldNum" sz="quarter" idx="5"/>
          </p:nvPr>
        </p:nvSpPr>
        <p:spPr/>
        <p:txBody>
          <a:bodyPr/>
          <a:lstStyle/>
          <a:p>
            <a:fld id="{DD201326-A220-4CCC-9AC5-70BD061D1305}" type="slidenum">
              <a:rPr lang="en-US" smtClean="0"/>
              <a:t>106</a:t>
            </a:fld>
            <a:endParaRPr lang="en-US" dirty="0"/>
          </a:p>
        </p:txBody>
      </p:sp>
    </p:spTree>
    <p:extLst>
      <p:ext uri="{BB962C8B-B14F-4D97-AF65-F5344CB8AC3E}">
        <p14:creationId xmlns:p14="http://schemas.microsoft.com/office/powerpoint/2010/main" val="2994625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 Federally listed salmonids in the vicinity of the Oaks Bottom Wildlife Refuge, the following Evolutionary Significant Units and Population Segments are relevant (</a:t>
            </a:r>
            <a:r>
              <a:rPr lang="en-US" sz="1200" dirty="0">
                <a:solidFill>
                  <a:schemeClr val="bg1"/>
                </a:solidFill>
                <a:latin typeface="Arial" panose="020B0604020202020204" pitchFamily="34" charset="0"/>
                <a:cs typeface="Arial" panose="020B0604020202020204" pitchFamily="34" charset="0"/>
              </a:rPr>
              <a:t>An </a:t>
            </a:r>
            <a:r>
              <a:rPr lang="en-US" sz="1200" b="1" dirty="0">
                <a:solidFill>
                  <a:schemeClr val="bg1"/>
                </a:solidFill>
                <a:latin typeface="Arial" panose="020B0604020202020204" pitchFamily="34" charset="0"/>
                <a:cs typeface="Arial" panose="020B0604020202020204" pitchFamily="34" charset="0"/>
              </a:rPr>
              <a:t>evolutionarily significant unit </a:t>
            </a:r>
            <a:r>
              <a:rPr lang="en-US" sz="1200" dirty="0">
                <a:solidFill>
                  <a:schemeClr val="bg1"/>
                </a:solidFill>
                <a:latin typeface="Arial" panose="020B0604020202020204" pitchFamily="34" charset="0"/>
                <a:cs typeface="Arial" panose="020B0604020202020204" pitchFamily="34" charset="0"/>
              </a:rPr>
              <a:t>is a Pacific salmon population or group of populations that is substantially reproductively isolated from other conspecific populations and that represents an important component of the evolutionary legacy of the species. A </a:t>
            </a:r>
            <a:r>
              <a:rPr lang="en-US" sz="1200" b="1" dirty="0">
                <a:solidFill>
                  <a:schemeClr val="bg1"/>
                </a:solidFill>
                <a:latin typeface="Arial" panose="020B0604020202020204" pitchFamily="34" charset="0"/>
                <a:cs typeface="Arial" panose="020B0604020202020204" pitchFamily="34" charset="0"/>
              </a:rPr>
              <a:t>distinct population segment </a:t>
            </a:r>
            <a:r>
              <a:rPr lang="en-US" sz="1200" dirty="0">
                <a:solidFill>
                  <a:schemeClr val="bg1"/>
                </a:solidFill>
                <a:latin typeface="Arial" panose="020B0604020202020204" pitchFamily="34" charset="0"/>
                <a:cs typeface="Arial" panose="020B0604020202020204" pitchFamily="34" charset="0"/>
              </a:rPr>
              <a:t>is a vertebrate population or group of populations that is discrete from other populations of the species and significant in relation to the entire species. </a:t>
            </a:r>
            <a:r>
              <a:rPr lang="en-US" dirty="0"/>
              <a:t> </a:t>
            </a:r>
          </a:p>
        </p:txBody>
      </p:sp>
      <p:sp>
        <p:nvSpPr>
          <p:cNvPr id="4" name="Slide Number Placeholder 3"/>
          <p:cNvSpPr>
            <a:spLocks noGrp="1"/>
          </p:cNvSpPr>
          <p:nvPr>
            <p:ph type="sldNum" sz="quarter" idx="5"/>
          </p:nvPr>
        </p:nvSpPr>
        <p:spPr/>
        <p:txBody>
          <a:bodyPr/>
          <a:lstStyle/>
          <a:p>
            <a:fld id="{DD201326-A220-4CCC-9AC5-70BD061D1305}" type="slidenum">
              <a:rPr lang="en-US" smtClean="0"/>
              <a:t>107</a:t>
            </a:fld>
            <a:endParaRPr lang="en-US" dirty="0"/>
          </a:p>
        </p:txBody>
      </p:sp>
    </p:spTree>
    <p:extLst>
      <p:ext uri="{BB962C8B-B14F-4D97-AF65-F5344CB8AC3E}">
        <p14:creationId xmlns:p14="http://schemas.microsoft.com/office/powerpoint/2010/main" val="1565235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“Existing taxonomy misses a substantial portion of the biological diversity that’s out there,” agrees Craig Moritz, a geneticist at the University of California, Berkeley, and Director of the University’s Museum of Vertebrate Zoology. “The problem of how you identify and protect diversity within species is what we’re grappling with.”</a:t>
            </a:r>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108</a:t>
            </a:fld>
            <a:endParaRPr lang="en-US" dirty="0"/>
          </a:p>
        </p:txBody>
      </p:sp>
    </p:spTree>
    <p:extLst>
      <p:ext uri="{BB962C8B-B14F-4D97-AF65-F5344CB8AC3E}">
        <p14:creationId xmlns:p14="http://schemas.microsoft.com/office/powerpoint/2010/main" val="2355897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109</a:t>
            </a:fld>
            <a:endParaRPr lang="en-US" dirty="0"/>
          </a:p>
        </p:txBody>
      </p:sp>
    </p:spTree>
    <p:extLst>
      <p:ext uri="{BB962C8B-B14F-4D97-AF65-F5344CB8AC3E}">
        <p14:creationId xmlns:p14="http://schemas.microsoft.com/office/powerpoint/2010/main" val="317409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Bald eagles have been removed from the Federal Endangered Species List and are now considered ‘recovered.”  This generally means it has been determined that recovery plan goals have been met and that there are considered adequate number of successfully breeding bald eagle distributed over an adequate geographic area to assure a sustainable overall population of bald eagles into the foreseeable future.  Does this mean historic condition has been achieved?  Not by a long-shot!  Contrarily, many Pacific Northwest salmonids teeter perilously at the brink of extinction.</a:t>
            </a:r>
          </a:p>
        </p:txBody>
      </p:sp>
      <p:sp>
        <p:nvSpPr>
          <p:cNvPr id="4" name="Slide Number Placeholder 3"/>
          <p:cNvSpPr>
            <a:spLocks noGrp="1"/>
          </p:cNvSpPr>
          <p:nvPr>
            <p:ph type="sldNum" sz="quarter" idx="5"/>
          </p:nvPr>
        </p:nvSpPr>
        <p:spPr/>
        <p:txBody>
          <a:bodyPr/>
          <a:lstStyle/>
          <a:p>
            <a:fld id="{DD201326-A220-4CCC-9AC5-70BD061D1305}" type="slidenum">
              <a:rPr lang="en-US" smtClean="0"/>
              <a:t>111</a:t>
            </a:fld>
            <a:endParaRPr lang="en-US" dirty="0"/>
          </a:p>
        </p:txBody>
      </p:sp>
    </p:spTree>
    <p:extLst>
      <p:ext uri="{BB962C8B-B14F-4D97-AF65-F5344CB8AC3E}">
        <p14:creationId xmlns:p14="http://schemas.microsoft.com/office/powerpoint/2010/main" val="18336614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Oaks Bottom Wildlife Refuge provides habitat that helps support populations for a wide diversity of fish and wildlife species.</a:t>
            </a:r>
          </a:p>
        </p:txBody>
      </p:sp>
      <p:sp>
        <p:nvSpPr>
          <p:cNvPr id="4" name="Slide Number Placeholder 3"/>
          <p:cNvSpPr>
            <a:spLocks noGrp="1"/>
          </p:cNvSpPr>
          <p:nvPr>
            <p:ph type="sldNum" sz="quarter" idx="5"/>
          </p:nvPr>
        </p:nvSpPr>
        <p:spPr/>
        <p:txBody>
          <a:bodyPr/>
          <a:lstStyle/>
          <a:p>
            <a:fld id="{DD201326-A220-4CCC-9AC5-70BD061D1305}" type="slidenum">
              <a:rPr lang="en-US" smtClean="0"/>
              <a:t>112</a:t>
            </a:fld>
            <a:endParaRPr lang="en-US" dirty="0"/>
          </a:p>
        </p:txBody>
      </p:sp>
    </p:spTree>
    <p:extLst>
      <p:ext uri="{BB962C8B-B14F-4D97-AF65-F5344CB8AC3E}">
        <p14:creationId xmlns:p14="http://schemas.microsoft.com/office/powerpoint/2010/main" val="1584596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also provides a host of other ecosystem services overall, each of which can be translated into a dollar value currency.</a:t>
            </a:r>
          </a:p>
        </p:txBody>
      </p:sp>
      <p:sp>
        <p:nvSpPr>
          <p:cNvPr id="4" name="Slide Number Placeholder 3"/>
          <p:cNvSpPr>
            <a:spLocks noGrp="1"/>
          </p:cNvSpPr>
          <p:nvPr>
            <p:ph type="sldNum" sz="quarter" idx="5"/>
          </p:nvPr>
        </p:nvSpPr>
        <p:spPr/>
        <p:txBody>
          <a:bodyPr/>
          <a:lstStyle/>
          <a:p>
            <a:fld id="{DD201326-A220-4CCC-9AC5-70BD061D1305}" type="slidenum">
              <a:rPr lang="en-US" smtClean="0"/>
              <a:t>113</a:t>
            </a:fld>
            <a:endParaRPr lang="en-US" dirty="0"/>
          </a:p>
        </p:txBody>
      </p:sp>
    </p:spTree>
    <p:extLst>
      <p:ext uri="{BB962C8B-B14F-4D97-AF65-F5344CB8AC3E}">
        <p14:creationId xmlns:p14="http://schemas.microsoft.com/office/powerpoint/2010/main" val="41396610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 service credits and debits is arguably the basic measure of wealth by which all market transaction currency should be measured against.  At the very least they should be weighed into any enterprise whereby benefits and costs are of consequence and therefore evaluated.</a:t>
            </a:r>
          </a:p>
        </p:txBody>
      </p:sp>
      <p:sp>
        <p:nvSpPr>
          <p:cNvPr id="4" name="Slide Number Placeholder 3"/>
          <p:cNvSpPr>
            <a:spLocks noGrp="1"/>
          </p:cNvSpPr>
          <p:nvPr>
            <p:ph type="sldNum" sz="quarter" idx="5"/>
          </p:nvPr>
        </p:nvSpPr>
        <p:spPr/>
        <p:txBody>
          <a:bodyPr/>
          <a:lstStyle/>
          <a:p>
            <a:fld id="{DD201326-A220-4CCC-9AC5-70BD061D1305}" type="slidenum">
              <a:rPr lang="en-US" smtClean="0"/>
              <a:t>114</a:t>
            </a:fld>
            <a:endParaRPr lang="en-US" dirty="0"/>
          </a:p>
        </p:txBody>
      </p:sp>
    </p:spTree>
    <p:extLst>
      <p:ext uri="{BB962C8B-B14F-4D97-AF65-F5344CB8AC3E}">
        <p14:creationId xmlns:p14="http://schemas.microsoft.com/office/powerpoint/2010/main" val="2733300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in point are the recent floodplain reconnection efforts at the Oaks Bottom Wildlife Refuge.</a:t>
            </a:r>
          </a:p>
        </p:txBody>
      </p:sp>
      <p:sp>
        <p:nvSpPr>
          <p:cNvPr id="4" name="Slide Number Placeholder 3"/>
          <p:cNvSpPr>
            <a:spLocks noGrp="1"/>
          </p:cNvSpPr>
          <p:nvPr>
            <p:ph type="sldNum" sz="quarter" idx="5"/>
          </p:nvPr>
        </p:nvSpPr>
        <p:spPr/>
        <p:txBody>
          <a:bodyPr/>
          <a:lstStyle/>
          <a:p>
            <a:fld id="{DD201326-A220-4CCC-9AC5-70BD061D1305}" type="slidenum">
              <a:rPr lang="en-US" smtClean="0"/>
              <a:t>115</a:t>
            </a:fld>
            <a:endParaRPr lang="en-US" dirty="0"/>
          </a:p>
        </p:txBody>
      </p:sp>
    </p:spTree>
    <p:extLst>
      <p:ext uri="{BB962C8B-B14F-4D97-AF65-F5344CB8AC3E}">
        <p14:creationId xmlns:p14="http://schemas.microsoft.com/office/powerpoint/2010/main" val="155992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upper limits of the Columbia River Estuary are at the heads-of-tide or those places longitudinally along the river where tidal influence stops.  There are two major heads-of-tide on the main stems of the Columbia and Willamette Rivers, but there are also a significant number of smaller ones on the many tributaries that flow into these rivers before they collectively flow into the Pacific Ocean.</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46</a:t>
            </a:fld>
            <a:endParaRPr lang="en-US" dirty="0"/>
          </a:p>
        </p:txBody>
      </p:sp>
    </p:spTree>
    <p:extLst>
      <p:ext uri="{BB962C8B-B14F-4D97-AF65-F5344CB8AC3E}">
        <p14:creationId xmlns:p14="http://schemas.microsoft.com/office/powerpoint/2010/main" val="35967289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Local Operating Procedures for Endangered Species (SLOPES) were explicitly designed for projects like the one at Oaks Bottom Wildlife Refuge.  An over simplified explanation of these regulations is that they are essentially  programmatic.  That is all the conditions are set up in advance for certain categories of actions that are relatively routine and usually evaluated under nearly identical screening criteria before authorization occurs.  As long as a project meets these up-front programmatic conditions, they are considered to be in compliance with the law and can proceed toward implementation.  </a:t>
            </a:r>
          </a:p>
        </p:txBody>
      </p:sp>
      <p:sp>
        <p:nvSpPr>
          <p:cNvPr id="4" name="Slide Number Placeholder 3"/>
          <p:cNvSpPr>
            <a:spLocks noGrp="1"/>
          </p:cNvSpPr>
          <p:nvPr>
            <p:ph type="sldNum" sz="quarter" idx="5"/>
          </p:nvPr>
        </p:nvSpPr>
        <p:spPr/>
        <p:txBody>
          <a:bodyPr/>
          <a:lstStyle/>
          <a:p>
            <a:fld id="{DD201326-A220-4CCC-9AC5-70BD061D1305}" type="slidenum">
              <a:rPr lang="en-US" smtClean="0"/>
              <a:t>117</a:t>
            </a:fld>
            <a:endParaRPr lang="en-US" dirty="0"/>
          </a:p>
        </p:txBody>
      </p:sp>
    </p:spTree>
    <p:extLst>
      <p:ext uri="{BB962C8B-B14F-4D97-AF65-F5344CB8AC3E}">
        <p14:creationId xmlns:p14="http://schemas.microsoft.com/office/powerpoint/2010/main" val="2861254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qualify for these expedited regulatory procedures the intended purpose and benefits of the proposed projects must be articulated in a way that meets the intent of the expedited regulation.</a:t>
            </a:r>
          </a:p>
        </p:txBody>
      </p:sp>
      <p:sp>
        <p:nvSpPr>
          <p:cNvPr id="4" name="Slide Number Placeholder 3"/>
          <p:cNvSpPr>
            <a:spLocks noGrp="1"/>
          </p:cNvSpPr>
          <p:nvPr>
            <p:ph type="sldNum" sz="quarter" idx="5"/>
          </p:nvPr>
        </p:nvSpPr>
        <p:spPr/>
        <p:txBody>
          <a:bodyPr/>
          <a:lstStyle/>
          <a:p>
            <a:fld id="{DD201326-A220-4CCC-9AC5-70BD061D1305}" type="slidenum">
              <a:rPr lang="en-US" smtClean="0"/>
              <a:t>118</a:t>
            </a:fld>
            <a:endParaRPr lang="en-US" dirty="0"/>
          </a:p>
        </p:txBody>
      </p:sp>
    </p:spTree>
    <p:extLst>
      <p:ext uri="{BB962C8B-B14F-4D97-AF65-F5344CB8AC3E}">
        <p14:creationId xmlns:p14="http://schemas.microsoft.com/office/powerpoint/2010/main" val="25859752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what was written about the permit process in the City of Portland Report.  It is unclear at this time how these statements were used or not used in the actual regulatory actions taken.  But also several important things remain unclear to me at this time: 1. Was this permit process solely focused on the remedial work on the contaminants or to the broader floodplain reconnection effort overall? Are these actions already implemented or are they still pending?  Are there other pollutants not addressed here that remain or was another process used to address those pollutants that remains to be disclosed?  What actions were taken to protect Federally listed species from exposure to these toxic materials?  Finally, what is the fate of the 50-years of leakage from the landfill and is there additional exposure risks not addressed by the City’s Report?</a:t>
            </a:r>
          </a:p>
        </p:txBody>
      </p:sp>
      <p:sp>
        <p:nvSpPr>
          <p:cNvPr id="4" name="Slide Number Placeholder 3"/>
          <p:cNvSpPr>
            <a:spLocks noGrp="1"/>
          </p:cNvSpPr>
          <p:nvPr>
            <p:ph type="sldNum" sz="quarter" idx="5"/>
          </p:nvPr>
        </p:nvSpPr>
        <p:spPr/>
        <p:txBody>
          <a:bodyPr/>
          <a:lstStyle/>
          <a:p>
            <a:fld id="{DD201326-A220-4CCC-9AC5-70BD061D1305}" type="slidenum">
              <a:rPr lang="en-US" smtClean="0"/>
              <a:t>119</a:t>
            </a:fld>
            <a:endParaRPr lang="en-US" dirty="0"/>
          </a:p>
        </p:txBody>
      </p:sp>
    </p:spTree>
    <p:extLst>
      <p:ext uri="{BB962C8B-B14F-4D97-AF65-F5344CB8AC3E}">
        <p14:creationId xmlns:p14="http://schemas.microsoft.com/office/powerpoint/2010/main" val="1846683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120</a:t>
            </a:fld>
            <a:endParaRPr lang="en-US" dirty="0"/>
          </a:p>
        </p:txBody>
      </p:sp>
    </p:spTree>
    <p:extLst>
      <p:ext uri="{BB962C8B-B14F-4D97-AF65-F5344CB8AC3E}">
        <p14:creationId xmlns:p14="http://schemas.microsoft.com/office/powerpoint/2010/main" val="80414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illustrate the reality of these situations whereby even though the ultimate intent of the projects are to benefit ecosystem services, they will usually have short term adverse impacts while they are being constructed and thus the rationale to retain some regulatory guidelines on those construction processes!</a:t>
            </a:r>
          </a:p>
        </p:txBody>
      </p:sp>
      <p:sp>
        <p:nvSpPr>
          <p:cNvPr id="4" name="Slide Number Placeholder 3"/>
          <p:cNvSpPr>
            <a:spLocks noGrp="1"/>
          </p:cNvSpPr>
          <p:nvPr>
            <p:ph type="sldNum" sz="quarter" idx="5"/>
          </p:nvPr>
        </p:nvSpPr>
        <p:spPr/>
        <p:txBody>
          <a:bodyPr/>
          <a:lstStyle/>
          <a:p>
            <a:fld id="{DD201326-A220-4CCC-9AC5-70BD061D1305}" type="slidenum">
              <a:rPr lang="en-US" smtClean="0"/>
              <a:t>121</a:t>
            </a:fld>
            <a:endParaRPr lang="en-US" dirty="0"/>
          </a:p>
        </p:txBody>
      </p:sp>
    </p:spTree>
    <p:extLst>
      <p:ext uri="{BB962C8B-B14F-4D97-AF65-F5344CB8AC3E}">
        <p14:creationId xmlns:p14="http://schemas.microsoft.com/office/powerpoint/2010/main" val="20633581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reiterated that the purpose of this culvert had multiple objectives: 1) Improve riverine and tidal exchanges, 2) improve access and egress for juvenile salmonids, and 3) provide for other wildlife crossin.sg under the Springwater Corridor.</a:t>
            </a:r>
          </a:p>
        </p:txBody>
      </p:sp>
      <p:sp>
        <p:nvSpPr>
          <p:cNvPr id="4" name="Slide Number Placeholder 3"/>
          <p:cNvSpPr>
            <a:spLocks noGrp="1"/>
          </p:cNvSpPr>
          <p:nvPr>
            <p:ph type="sldNum" sz="quarter" idx="5"/>
          </p:nvPr>
        </p:nvSpPr>
        <p:spPr/>
        <p:txBody>
          <a:bodyPr/>
          <a:lstStyle/>
          <a:p>
            <a:fld id="{DD201326-A220-4CCC-9AC5-70BD061D1305}" type="slidenum">
              <a:rPr lang="en-US" smtClean="0"/>
              <a:t>123</a:t>
            </a:fld>
            <a:endParaRPr lang="en-US" dirty="0"/>
          </a:p>
        </p:txBody>
      </p:sp>
    </p:spTree>
    <p:extLst>
      <p:ext uri="{BB962C8B-B14F-4D97-AF65-F5344CB8AC3E}">
        <p14:creationId xmlns:p14="http://schemas.microsoft.com/office/powerpoint/2010/main" val="1245162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same entities in charge of regulating the project were also funding it.</a:t>
            </a:r>
          </a:p>
        </p:txBody>
      </p:sp>
      <p:sp>
        <p:nvSpPr>
          <p:cNvPr id="4" name="Slide Number Placeholder 3"/>
          <p:cNvSpPr>
            <a:spLocks noGrp="1"/>
          </p:cNvSpPr>
          <p:nvPr>
            <p:ph type="sldNum" sz="quarter" idx="5"/>
          </p:nvPr>
        </p:nvSpPr>
        <p:spPr/>
        <p:txBody>
          <a:bodyPr/>
          <a:lstStyle/>
          <a:p>
            <a:fld id="{DD201326-A220-4CCC-9AC5-70BD061D1305}" type="slidenum">
              <a:rPr lang="en-US" smtClean="0"/>
              <a:t>128</a:t>
            </a:fld>
            <a:endParaRPr lang="en-US" dirty="0"/>
          </a:p>
        </p:txBody>
      </p:sp>
    </p:spTree>
    <p:extLst>
      <p:ext uri="{BB962C8B-B14F-4D97-AF65-F5344CB8AC3E}">
        <p14:creationId xmlns:p14="http://schemas.microsoft.com/office/powerpoint/2010/main" val="33758444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times . . .  they are a changing!</a:t>
            </a:r>
          </a:p>
        </p:txBody>
      </p:sp>
      <p:sp>
        <p:nvSpPr>
          <p:cNvPr id="4" name="Slide Number Placeholder 3"/>
          <p:cNvSpPr>
            <a:spLocks noGrp="1"/>
          </p:cNvSpPr>
          <p:nvPr>
            <p:ph type="sldNum" sz="quarter" idx="5"/>
          </p:nvPr>
        </p:nvSpPr>
        <p:spPr/>
        <p:txBody>
          <a:bodyPr/>
          <a:lstStyle/>
          <a:p>
            <a:fld id="{DD201326-A220-4CCC-9AC5-70BD061D1305}" type="slidenum">
              <a:rPr lang="en-US" smtClean="0"/>
              <a:t>131</a:t>
            </a:fld>
            <a:endParaRPr lang="en-US" dirty="0"/>
          </a:p>
        </p:txBody>
      </p:sp>
    </p:spTree>
    <p:extLst>
      <p:ext uri="{BB962C8B-B14F-4D97-AF65-F5344CB8AC3E}">
        <p14:creationId xmlns:p14="http://schemas.microsoft.com/office/powerpoint/2010/main" val="11669290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these . . .  sea level rise . . .  and possibly the Cascadia subduction event . . . . All may have a significant effect on the Oaks Bottom Wildlife Refuge and the ecological services it generates.</a:t>
            </a:r>
          </a:p>
        </p:txBody>
      </p:sp>
      <p:sp>
        <p:nvSpPr>
          <p:cNvPr id="4" name="Slide Number Placeholder 3"/>
          <p:cNvSpPr>
            <a:spLocks noGrp="1"/>
          </p:cNvSpPr>
          <p:nvPr>
            <p:ph type="sldNum" sz="quarter" idx="5"/>
          </p:nvPr>
        </p:nvSpPr>
        <p:spPr/>
        <p:txBody>
          <a:bodyPr/>
          <a:lstStyle/>
          <a:p>
            <a:fld id="{DD201326-A220-4CCC-9AC5-70BD061D1305}" type="slidenum">
              <a:rPr lang="en-US" smtClean="0"/>
              <a:t>132</a:t>
            </a:fld>
            <a:endParaRPr lang="en-US" dirty="0"/>
          </a:p>
        </p:txBody>
      </p:sp>
    </p:spTree>
    <p:extLst>
      <p:ext uri="{BB962C8B-B14F-4D97-AF65-F5344CB8AC3E}">
        <p14:creationId xmlns:p14="http://schemas.microsoft.com/office/powerpoint/2010/main" val="40189640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happens, we need to strive to mange the Refuge in a way that keeps it as resilient as possible, intervening periodically when and where necessary . . . </a:t>
            </a:r>
          </a:p>
        </p:txBody>
      </p:sp>
      <p:sp>
        <p:nvSpPr>
          <p:cNvPr id="4" name="Slide Number Placeholder 3"/>
          <p:cNvSpPr>
            <a:spLocks noGrp="1"/>
          </p:cNvSpPr>
          <p:nvPr>
            <p:ph type="sldNum" sz="quarter" idx="5"/>
          </p:nvPr>
        </p:nvSpPr>
        <p:spPr/>
        <p:txBody>
          <a:bodyPr/>
          <a:lstStyle/>
          <a:p>
            <a:fld id="{DD201326-A220-4CCC-9AC5-70BD061D1305}" type="slidenum">
              <a:rPr lang="en-US" smtClean="0"/>
              <a:t>133</a:t>
            </a:fld>
            <a:endParaRPr lang="en-US" dirty="0"/>
          </a:p>
        </p:txBody>
      </p:sp>
    </p:spTree>
    <p:extLst>
      <p:ext uri="{BB962C8B-B14F-4D97-AF65-F5344CB8AC3E}">
        <p14:creationId xmlns:p14="http://schemas.microsoft.com/office/powerpoint/2010/main" val="3498911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primary reasons for breaking up the Columbia River Estuary into a series of hydro-geomorphic classes is that each class is considered to represent a unique set of conditions that set the stage a bit differently for how the abiotic environment intersects with the life-cycle needs of the living or biotic environment.  This is especially important for ecological monitoring and restoration planning considerations.  The Oaks Bottom Wildlife Refuge comprises an example of the expression of off-channel habitat typical of the ‘Middle Tidal Floodplain reach.’ For nearly a century it was cut-off from the main channel be a railroad grade that essentially acted as a dike.  While there was one culvert connecting the area to the river, it was primarily to facilitate wetland drainage and any juvenile anadromous fish that did manage to make it through were likely at high risk of stranding and / or predation and the subsequent premature truncation of their downstream migration.</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48</a:t>
            </a:fld>
            <a:endParaRPr lang="en-US" dirty="0"/>
          </a:p>
        </p:txBody>
      </p:sp>
    </p:spTree>
    <p:extLst>
      <p:ext uri="{BB962C8B-B14F-4D97-AF65-F5344CB8AC3E}">
        <p14:creationId xmlns:p14="http://schemas.microsoft.com/office/powerpoint/2010/main" val="15196024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place like home . . . There’s no place like home . . . There’s no place like home!  It has proven to be very resilient for over 5-billion years, but it has never met a nemesis like us before!</a:t>
            </a:r>
          </a:p>
        </p:txBody>
      </p:sp>
      <p:sp>
        <p:nvSpPr>
          <p:cNvPr id="4" name="Slide Number Placeholder 3"/>
          <p:cNvSpPr>
            <a:spLocks noGrp="1"/>
          </p:cNvSpPr>
          <p:nvPr>
            <p:ph type="sldNum" sz="quarter" idx="5"/>
          </p:nvPr>
        </p:nvSpPr>
        <p:spPr/>
        <p:txBody>
          <a:bodyPr/>
          <a:lstStyle/>
          <a:p>
            <a:fld id="{DD201326-A220-4CCC-9AC5-70BD061D1305}" type="slidenum">
              <a:rPr lang="en-US" smtClean="0"/>
              <a:t>134</a:t>
            </a:fld>
            <a:endParaRPr lang="en-US" dirty="0"/>
          </a:p>
        </p:txBody>
      </p:sp>
    </p:spTree>
    <p:extLst>
      <p:ext uri="{BB962C8B-B14F-4D97-AF65-F5344CB8AC3E}">
        <p14:creationId xmlns:p14="http://schemas.microsoft.com/office/powerpoint/2010/main" val="506323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137</a:t>
            </a:fld>
            <a:endParaRPr lang="en-US" dirty="0"/>
          </a:p>
        </p:txBody>
      </p:sp>
    </p:spTree>
    <p:extLst>
      <p:ext uri="{BB962C8B-B14F-4D97-AF65-F5344CB8AC3E}">
        <p14:creationId xmlns:p14="http://schemas.microsoft.com/office/powerpoint/2010/main" val="4184982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140</a:t>
            </a:fld>
            <a:endParaRPr lang="en-US" dirty="0"/>
          </a:p>
        </p:txBody>
      </p:sp>
    </p:spTree>
    <p:extLst>
      <p:ext uri="{BB962C8B-B14F-4D97-AF65-F5344CB8AC3E}">
        <p14:creationId xmlns:p14="http://schemas.microsoft.com/office/powerpoint/2010/main" val="18657252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142</a:t>
            </a:fld>
            <a:endParaRPr lang="en-US" dirty="0"/>
          </a:p>
        </p:txBody>
      </p:sp>
    </p:spTree>
    <p:extLst>
      <p:ext uri="{BB962C8B-B14F-4D97-AF65-F5344CB8AC3E}">
        <p14:creationId xmlns:p14="http://schemas.microsoft.com/office/powerpoint/2010/main" val="5640848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144</a:t>
            </a:fld>
            <a:endParaRPr lang="en-US" dirty="0"/>
          </a:p>
        </p:txBody>
      </p:sp>
    </p:spTree>
    <p:extLst>
      <p:ext uri="{BB962C8B-B14F-4D97-AF65-F5344CB8AC3E}">
        <p14:creationId xmlns:p14="http://schemas.microsoft.com/office/powerpoint/2010/main" val="231752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hydrogeomorphic reach is further broken down into nested classes such as floodplains.  Floodplains are essentially areas of relatively low relief and gradient where river waters overflow upon reaching specific gauge heights relative to their confining banks.  Biologically during flood stage they can become important feeding and refuge areas for juvenile salmonids as well as hunting and feeding opportunities for waterfowl, shorebirds, and other wildlife.</a:t>
            </a:r>
          </a:p>
          <a:p>
            <a:endParaRPr lang="en-US" dirty="0"/>
          </a:p>
        </p:txBody>
      </p:sp>
      <p:sp>
        <p:nvSpPr>
          <p:cNvPr id="4" name="Slide Number Placeholder 3"/>
          <p:cNvSpPr>
            <a:spLocks noGrp="1"/>
          </p:cNvSpPr>
          <p:nvPr>
            <p:ph type="sldNum" sz="quarter" idx="5"/>
          </p:nvPr>
        </p:nvSpPr>
        <p:spPr/>
        <p:txBody>
          <a:bodyPr/>
          <a:lstStyle/>
          <a:p>
            <a:fld id="{DD201326-A220-4CCC-9AC5-70BD061D1305}" type="slidenum">
              <a:rPr lang="en-US" smtClean="0"/>
              <a:t>49</a:t>
            </a:fld>
            <a:endParaRPr lang="en-US" dirty="0"/>
          </a:p>
        </p:txBody>
      </p:sp>
    </p:spTree>
    <p:extLst>
      <p:ext uri="{BB962C8B-B14F-4D97-AF65-F5344CB8AC3E}">
        <p14:creationId xmlns:p14="http://schemas.microsoft.com/office/powerpoint/2010/main" val="173129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12/3/2020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3461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12/3/2020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616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12/3/2020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036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12/3/2020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77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12/3/2020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954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12/3/2020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262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12/3/2020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845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12/3/2020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313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12/3/2020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6887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12/3/2020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0147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12/3/2020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060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65000">
              <a:schemeClr val="bg1">
                <a:tint val="100000"/>
                <a:shade val="80000"/>
                <a:satMod val="130000"/>
              </a:schemeClr>
            </a:gs>
            <a:gs pos="100000">
              <a:schemeClr val="bg1">
                <a:tint val="100000"/>
                <a:shade val="48000"/>
                <a:satMod val="120000"/>
              </a:schemeClr>
            </a:gs>
          </a:gsLst>
          <a:lin ang="1620000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12/3/2020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7231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48.jpg"/><Relationship Id="rId4" Type="http://schemas.openxmlformats.org/officeDocument/2006/relationships/image" Target="../media/image162.jpg"/></Relationships>
</file>

<file path=ppt/slides/_rels/slide10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10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8.jpg"/></Relationships>
</file>

<file path=ppt/slides/_rels/slide10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46.jpg"/></Relationships>
</file>

<file path=ppt/slides/_rels/slide10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g"/></Relationships>
</file>

<file path=ppt/slides/_rels/slide1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5.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17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6.emf"/><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7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78.emf"/><Relationship Id="rId4" Type="http://schemas.openxmlformats.org/officeDocument/2006/relationships/oleObject" Target="../embeddings/oleObject3.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80.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 Id="rId4" Type="http://schemas.openxmlformats.org/officeDocument/2006/relationships/image" Target="../media/image183.jpg"/></Relationships>
</file>

<file path=ppt/slides/_rels/slide11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sv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2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91.jpg"/></Relationships>
</file>

<file path=ppt/slides/_rels/slide12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s://bikeportland.org/wp-content/uploads/2018/09/42503654520_63da8688fb_k.jpg"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94.JPG"/></Relationships>
</file>

<file path=ppt/slides/_rels/slide12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oregonlive.com/weather/index.ssf/2014/02/latest_oregon_winter_storm_is.html" TargetMode="External"/><Relationship Id="rId5" Type="http://schemas.openxmlformats.org/officeDocument/2006/relationships/image" Target="../media/image204.jpg"/><Relationship Id="rId4" Type="http://schemas.openxmlformats.org/officeDocument/2006/relationships/image" Target="../media/image203.jpg"/></Relationships>
</file>

<file path=ppt/slides/_rels/slide13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67.jpg"/><Relationship Id="rId5" Type="http://schemas.openxmlformats.org/officeDocument/2006/relationships/image" Target="../media/image207.jpeg"/><Relationship Id="rId4" Type="http://schemas.openxmlformats.org/officeDocument/2006/relationships/image" Target="../media/image23.jpg"/></Relationships>
</file>

<file path=ppt/slides/_rels/slide1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08.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www.fema.gov/guidelines-and-standards-flood-risk-analysis-and-mapping"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09.jpg"/></Relationships>
</file>

<file path=ppt/slides/_rels/slide141.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hyperlink" Target="https://ecos.fws.gov/ipac/location/YTEZ5LVE2ZEAFH7DEKTM4LDUPA/resources"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web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g"/><Relationship Id="rId3" Type="http://schemas.openxmlformats.org/officeDocument/2006/relationships/image" Target="../media/image80.jpg"/><Relationship Id="rId7" Type="http://schemas.openxmlformats.org/officeDocument/2006/relationships/image" Target="../media/image84.jpg"/><Relationship Id="rId12"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g"/><Relationship Id="rId5" Type="http://schemas.openxmlformats.org/officeDocument/2006/relationships/image" Target="../media/image82.JPG"/><Relationship Id="rId15" Type="http://schemas.openxmlformats.org/officeDocument/2006/relationships/image" Target="../media/image92.jpg"/><Relationship Id="rId10" Type="http://schemas.openxmlformats.org/officeDocument/2006/relationships/image" Target="../media/image87.png"/><Relationship Id="rId4" Type="http://schemas.openxmlformats.org/officeDocument/2006/relationships/image" Target="../media/image81.JPG"/><Relationship Id="rId9" Type="http://schemas.openxmlformats.org/officeDocument/2006/relationships/image" Target="../media/image86.png"/><Relationship Id="rId1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69.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g"/></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7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8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8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8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8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4.jpg"/></Relationships>
</file>

<file path=ppt/slides/_rels/slide8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8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9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jpg"/><Relationship Id="rId3" Type="http://schemas.openxmlformats.org/officeDocument/2006/relationships/image" Target="../media/image134.jpeg"/><Relationship Id="rId7" Type="http://schemas.openxmlformats.org/officeDocument/2006/relationships/image" Target="../media/image137.jpg"/><Relationship Id="rId12" Type="http://schemas.openxmlformats.org/officeDocument/2006/relationships/image" Target="../media/image142.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6.jpg"/><Relationship Id="rId11" Type="http://schemas.openxmlformats.org/officeDocument/2006/relationships/image" Target="../media/image141.jpg"/><Relationship Id="rId5" Type="http://schemas.openxmlformats.org/officeDocument/2006/relationships/image" Target="../media/image135.jpg"/><Relationship Id="rId10" Type="http://schemas.openxmlformats.org/officeDocument/2006/relationships/image" Target="../media/image140.jpg"/><Relationship Id="rId4" Type="http://schemas.openxmlformats.org/officeDocument/2006/relationships/image" Target="../media/image133.jpg"/><Relationship Id="rId9" Type="http://schemas.openxmlformats.org/officeDocument/2006/relationships/image" Target="../media/image139.jpg"/></Relationships>
</file>

<file path=ppt/slides/_rels/slide97.xml.rels><?xml version="1.0" encoding="UTF-8" standalone="yes"?>
<Relationships xmlns="http://schemas.openxmlformats.org/package/2006/relationships"><Relationship Id="rId8" Type="http://schemas.openxmlformats.org/officeDocument/2006/relationships/image" Target="../media/image147.jpg"/><Relationship Id="rId3" Type="http://schemas.openxmlformats.org/officeDocument/2006/relationships/image" Target="../media/image144.jpg"/><Relationship Id="rId7" Type="http://schemas.openxmlformats.org/officeDocument/2006/relationships/image" Target="../media/image139.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46.jpg"/><Relationship Id="rId4" Type="http://schemas.openxmlformats.org/officeDocument/2006/relationships/image" Target="../media/image145.jpeg"/><Relationship Id="rId9" Type="http://schemas.openxmlformats.org/officeDocument/2006/relationships/image" Target="../media/image148.jpg"/></Relationships>
</file>

<file path=ppt/slides/_rels/slide98.xml.rels><?xml version="1.0" encoding="UTF-8" standalone="yes"?>
<Relationships xmlns="http://schemas.openxmlformats.org/package/2006/relationships"><Relationship Id="rId8" Type="http://schemas.openxmlformats.org/officeDocument/2006/relationships/image" Target="../media/image151.jpg"/><Relationship Id="rId3" Type="http://schemas.openxmlformats.org/officeDocument/2006/relationships/image" Target="../media/image149.jpeg"/><Relationship Id="rId7" Type="http://schemas.openxmlformats.org/officeDocument/2006/relationships/image" Target="../media/image150.jpg"/><Relationship Id="rId2" Type="http://schemas.openxmlformats.org/officeDocument/2006/relationships/image" Target="../media/image144.jpg"/><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47.jpg"/><Relationship Id="rId4" Type="http://schemas.openxmlformats.org/officeDocument/2006/relationships/image" Target="../media/image148.jpg"/></Relationships>
</file>

<file path=ppt/slides/_rels/slide99.xml.rels><?xml version="1.0" encoding="UTF-8" standalone="yes"?>
<Relationships xmlns="http://schemas.openxmlformats.org/package/2006/relationships"><Relationship Id="rId8" Type="http://schemas.openxmlformats.org/officeDocument/2006/relationships/image" Target="../media/image156.jpg"/><Relationship Id="rId13" Type="http://schemas.openxmlformats.org/officeDocument/2006/relationships/image" Target="../media/image142.jpg"/><Relationship Id="rId3" Type="http://schemas.openxmlformats.org/officeDocument/2006/relationships/image" Target="../media/image152.jpeg"/><Relationship Id="rId7" Type="http://schemas.openxmlformats.org/officeDocument/2006/relationships/image" Target="../media/image155.jpg"/><Relationship Id="rId12" Type="http://schemas.openxmlformats.org/officeDocument/2006/relationships/image" Target="../media/image160.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4.jpg"/><Relationship Id="rId11" Type="http://schemas.openxmlformats.org/officeDocument/2006/relationships/image" Target="../media/image159.jpg"/><Relationship Id="rId5" Type="http://schemas.openxmlformats.org/officeDocument/2006/relationships/image" Target="../media/image153.jpg"/><Relationship Id="rId10" Type="http://schemas.openxmlformats.org/officeDocument/2006/relationships/image" Target="../media/image158.jpg"/><Relationship Id="rId4" Type="http://schemas.openxmlformats.org/officeDocument/2006/relationships/image" Target="../media/image144.jpg"/><Relationship Id="rId9" Type="http://schemas.openxmlformats.org/officeDocument/2006/relationships/image" Target="../media/image157.jpg"/><Relationship Id="rId14" Type="http://schemas.openxmlformats.org/officeDocument/2006/relationships/image" Target="../media/image1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5F9450-102C-411B-B253-9EEDD270F4CB}"/>
              </a:ext>
            </a:extLst>
          </p:cNvPr>
          <p:cNvPicPr>
            <a:picLocks noChangeAspect="1"/>
          </p:cNvPicPr>
          <p:nvPr/>
        </p:nvPicPr>
        <p:blipFill rotWithShape="1">
          <a:blip r:embed="rId3"/>
          <a:srcRect l="18092" r="8354" b="-1"/>
          <a:stretch/>
        </p:blipFill>
        <p:spPr>
          <a:xfrm>
            <a:off x="16" y="10"/>
            <a:ext cx="7556889" cy="6857990"/>
          </a:xfrm>
          <a:prstGeom prst="rect">
            <a:avLst/>
          </a:prstGeom>
        </p:spPr>
      </p:pic>
      <p:sp>
        <p:nvSpPr>
          <p:cNvPr id="9"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F7727B9-BA2E-4DF3-987A-7D75DCA48582}"/>
              </a:ext>
            </a:extLst>
          </p:cNvPr>
          <p:cNvSpPr>
            <a:spLocks noGrp="1"/>
          </p:cNvSpPr>
          <p:nvPr>
            <p:ph type="ctrTitle"/>
          </p:nvPr>
        </p:nvSpPr>
        <p:spPr>
          <a:xfrm>
            <a:off x="8047939" y="640080"/>
            <a:ext cx="3659246" cy="2145062"/>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The Natural History of the Oaks Bottom Wildlife Refuge</a:t>
            </a:r>
          </a:p>
        </p:txBody>
      </p:sp>
      <p:cxnSp>
        <p:nvCxnSpPr>
          <p:cNvPr id="11"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2DA14D-DADE-4994-9950-6B1A62F8B78A}"/>
              </a:ext>
            </a:extLst>
          </p:cNvPr>
          <p:cNvSpPr txBox="1"/>
          <p:nvPr/>
        </p:nvSpPr>
        <p:spPr>
          <a:xfrm>
            <a:off x="8047939" y="3926842"/>
            <a:ext cx="3884085" cy="156966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Sellwood Community House Science Class Program – Fall 2019</a:t>
            </a:r>
          </a:p>
          <a:p>
            <a:pPr algn="ctr"/>
            <a:endParaRPr lang="en-US"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John Marshall</a:t>
            </a:r>
          </a:p>
          <a:p>
            <a:pPr algn="ctr"/>
            <a:r>
              <a:rPr lang="en-US" sz="1400" dirty="0">
                <a:latin typeface="Arial" panose="020B0604020202020204" pitchFamily="34" charset="0"/>
                <a:cs typeface="Arial" panose="020B0604020202020204" pitchFamily="34" charset="0"/>
              </a:rPr>
              <a:t>503-913-1695</a:t>
            </a:r>
          </a:p>
          <a:p>
            <a:pPr algn="ctr"/>
            <a:r>
              <a:rPr lang="en-US" sz="1400" dirty="0">
                <a:latin typeface="Arial" panose="020B0604020202020204" pitchFamily="34" charset="0"/>
                <a:cs typeface="Arial" panose="020B0604020202020204" pitchFamily="34" charset="0"/>
              </a:rPr>
              <a:t>jl.marshall@comcast.net</a:t>
            </a:r>
          </a:p>
        </p:txBody>
      </p:sp>
    </p:spTree>
    <p:extLst>
      <p:ext uri="{BB962C8B-B14F-4D97-AF65-F5344CB8AC3E}">
        <p14:creationId xmlns:p14="http://schemas.microsoft.com/office/powerpoint/2010/main" val="2499125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10;&#10;Description automatically generated">
            <a:extLst>
              <a:ext uri="{FF2B5EF4-FFF2-40B4-BE49-F238E27FC236}">
                <a16:creationId xmlns:a16="http://schemas.microsoft.com/office/drawing/2014/main" id="{F2023C24-DBC3-4D13-9423-4BC69ADA20AE}"/>
              </a:ext>
            </a:extLst>
          </p:cNvPr>
          <p:cNvPicPr>
            <a:picLocks noChangeAspect="1"/>
          </p:cNvPicPr>
          <p:nvPr/>
        </p:nvPicPr>
        <p:blipFill rotWithShape="1">
          <a:blip r:embed="rId2">
            <a:extLst>
              <a:ext uri="{28A0092B-C50C-407E-A947-70E740481C1C}">
                <a14:useLocalDpi xmlns:a14="http://schemas.microsoft.com/office/drawing/2010/main" val="0"/>
              </a:ext>
            </a:extLst>
          </a:blip>
          <a:srcRect t="14688" b="25789"/>
          <a:stretch/>
        </p:blipFill>
        <p:spPr>
          <a:xfrm>
            <a:off x="20" y="10"/>
            <a:ext cx="12191980" cy="6857990"/>
          </a:xfrm>
          <a:prstGeom prst="rect">
            <a:avLst/>
          </a:prstGeom>
        </p:spPr>
      </p:pic>
    </p:spTree>
    <p:extLst>
      <p:ext uri="{BB962C8B-B14F-4D97-AF65-F5344CB8AC3E}">
        <p14:creationId xmlns:p14="http://schemas.microsoft.com/office/powerpoint/2010/main" val="168978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AFE2E2-02F2-427B-8095-CDC542537C3A}"/>
              </a:ext>
            </a:extLst>
          </p:cNvPr>
          <p:cNvSpPr>
            <a:spLocks noGrp="1"/>
          </p:cNvSpPr>
          <p:nvPr>
            <p:ph type="title"/>
          </p:nvPr>
        </p:nvSpPr>
        <p:spPr>
          <a:xfrm>
            <a:off x="8553718" y="701971"/>
            <a:ext cx="2994815" cy="1666501"/>
          </a:xfrm>
        </p:spPr>
        <p:txBody>
          <a:bodyPr>
            <a:normAutofit/>
          </a:bodyPr>
          <a:lstStyle/>
          <a:p>
            <a:r>
              <a:rPr lang="en-US" sz="1600" dirty="0">
                <a:solidFill>
                  <a:schemeClr val="tx1"/>
                </a:solidFill>
                <a:latin typeface="Arial" panose="020B0604020202020204" pitchFamily="34" charset="0"/>
                <a:cs typeface="Arial" panose="020B0604020202020204" pitchFamily="34" charset="0"/>
              </a:rPr>
              <a:t>Keystone Species - The American Beaver is widely considered a functional keystone species — a “species whose removal would most alter the structure or function of the community”.</a:t>
            </a:r>
          </a:p>
        </p:txBody>
      </p:sp>
      <p:pic>
        <p:nvPicPr>
          <p:cNvPr id="16" name="Picture 15" descr="A river running through a body of water&#10;&#10;Description automatically generated">
            <a:extLst>
              <a:ext uri="{FF2B5EF4-FFF2-40B4-BE49-F238E27FC236}">
                <a16:creationId xmlns:a16="http://schemas.microsoft.com/office/drawing/2014/main" id="{8881EB86-12EF-41C5-8B23-56F8C717C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04" y="2046172"/>
            <a:ext cx="3499997" cy="2621620"/>
          </a:xfrm>
          <a:prstGeom prst="rect">
            <a:avLst/>
          </a:prstGeom>
        </p:spPr>
      </p:pic>
      <p:pic>
        <p:nvPicPr>
          <p:cNvPr id="18" name="Picture 17" descr="A close up of a tree&#10;&#10;Description automatically generated">
            <a:extLst>
              <a:ext uri="{FF2B5EF4-FFF2-40B4-BE49-F238E27FC236}">
                <a16:creationId xmlns:a16="http://schemas.microsoft.com/office/drawing/2014/main" id="{889257BE-90A2-4095-8A5C-A85E11389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943" y="643466"/>
            <a:ext cx="3566831" cy="2621621"/>
          </a:xfrm>
          <a:prstGeom prst="rect">
            <a:avLst/>
          </a:prstGeom>
        </p:spPr>
      </p:pic>
      <p:cxnSp>
        <p:nvCxnSpPr>
          <p:cNvPr id="49" name="Straight Connector 4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33674"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squirrel standing on a dirt road&#10;&#10;Description automatically generated">
            <a:extLst>
              <a:ext uri="{FF2B5EF4-FFF2-40B4-BE49-F238E27FC236}">
                <a16:creationId xmlns:a16="http://schemas.microsoft.com/office/drawing/2014/main" id="{4AD629EF-0433-416F-B299-85F6A07F7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460" y="3535382"/>
            <a:ext cx="2621620" cy="262162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71EBEC6-6A21-4C94-9AD5-AF2B43BC0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6135" y="3535382"/>
            <a:ext cx="3638267" cy="2264821"/>
          </a:xfrm>
          <a:prstGeom prst="rect">
            <a:avLst/>
          </a:prstGeom>
          <a:noFill/>
        </p:spPr>
      </p:pic>
      <p:sp>
        <p:nvSpPr>
          <p:cNvPr id="3" name="Content Placeholder 2">
            <a:extLst>
              <a:ext uri="{FF2B5EF4-FFF2-40B4-BE49-F238E27FC236}">
                <a16:creationId xmlns:a16="http://schemas.microsoft.com/office/drawing/2014/main" id="{7BB4BA1E-D97C-4431-B18A-D96698E5D2E1}"/>
              </a:ext>
            </a:extLst>
          </p:cNvPr>
          <p:cNvSpPr>
            <a:spLocks noGrp="1"/>
          </p:cNvSpPr>
          <p:nvPr>
            <p:ph idx="1"/>
          </p:nvPr>
        </p:nvSpPr>
        <p:spPr>
          <a:xfrm>
            <a:off x="7200900" y="5944163"/>
            <a:ext cx="4659630" cy="723276"/>
          </a:xfrm>
        </p:spPr>
        <p:txBody>
          <a:bodyPr>
            <a:normAutofit/>
          </a:bodyPr>
          <a:lstStyle/>
          <a:p>
            <a:pPr algn="ctr"/>
            <a:r>
              <a:rPr lang="en-US" sz="1800" dirty="0">
                <a:solidFill>
                  <a:schemeClr val="tx1"/>
                </a:solidFill>
                <a:latin typeface="Arial" panose="020B0604020202020204" pitchFamily="34" charset="0"/>
                <a:cs typeface="Arial" panose="020B0604020202020204" pitchFamily="34" charset="0"/>
              </a:rPr>
              <a:t>  Habitat Evaluation Procedure (HEP)</a:t>
            </a:r>
          </a:p>
        </p:txBody>
      </p:sp>
      <p:sp>
        <p:nvSpPr>
          <p:cNvPr id="6" name="Rectangle 5">
            <a:extLst>
              <a:ext uri="{FF2B5EF4-FFF2-40B4-BE49-F238E27FC236}">
                <a16:creationId xmlns:a16="http://schemas.microsoft.com/office/drawing/2014/main" id="{8CF2CF51-1003-473B-A184-3ABD0D4C1845}"/>
              </a:ext>
            </a:extLst>
          </p:cNvPr>
          <p:cNvSpPr/>
          <p:nvPr/>
        </p:nvSpPr>
        <p:spPr>
          <a:xfrm>
            <a:off x="4706460" y="3112996"/>
            <a:ext cx="6096000" cy="723275"/>
          </a:xfrm>
          <a:prstGeom prst="rect">
            <a:avLst/>
          </a:prstGeom>
        </p:spPr>
        <p:txBody>
          <a:bodyPr>
            <a:spAutoFit/>
          </a:bodyPr>
          <a:lstStyle/>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819467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2650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C22DE4C3-F301-467F-AA92-57A8FB152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CE862D7-5C28-42FA-84A3-0F527F50C1BE}"/>
              </a:ext>
            </a:extLst>
          </p:cNvPr>
          <p:cNvSpPr>
            <a:spLocks noGrp="1"/>
          </p:cNvSpPr>
          <p:nvPr>
            <p:ph type="title"/>
          </p:nvPr>
        </p:nvSpPr>
        <p:spPr>
          <a:xfrm>
            <a:off x="356137" y="133563"/>
            <a:ext cx="11317209" cy="1014856"/>
          </a:xfrm>
        </p:spPr>
        <p:txBody>
          <a:bodyPr vert="horz" lIns="91440" tIns="45720" rIns="91440" bIns="45720" rtlCol="0" anchor="b">
            <a:normAutofit/>
          </a:bodyPr>
          <a:lstStyle/>
          <a:p>
            <a:r>
              <a:rPr lang="en-US" sz="3300" dirty="0">
                <a:solidFill>
                  <a:schemeClr val="bg1"/>
                </a:solidFill>
              </a:rPr>
              <a:t>Migratory Bird Flyways Over the Oaks Bottom Wildlife Refuge</a:t>
            </a:r>
          </a:p>
        </p:txBody>
      </p:sp>
      <p:cxnSp>
        <p:nvCxnSpPr>
          <p:cNvPr id="28" name="Straight Connector 24">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6942" y="1466833"/>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ap&#10;&#10;Description automatically generated">
            <a:extLst>
              <a:ext uri="{FF2B5EF4-FFF2-40B4-BE49-F238E27FC236}">
                <a16:creationId xmlns:a16="http://schemas.microsoft.com/office/drawing/2014/main" id="{97147F41-FE48-4F2F-887F-314C2D4665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762" y="2853119"/>
            <a:ext cx="1554175" cy="3047402"/>
          </a:xfrm>
          <a:prstGeom prst="rect">
            <a:avLst/>
          </a:prstGeom>
        </p:spPr>
      </p:pic>
      <p:pic>
        <p:nvPicPr>
          <p:cNvPr id="10" name="Picture 9">
            <a:extLst>
              <a:ext uri="{FF2B5EF4-FFF2-40B4-BE49-F238E27FC236}">
                <a16:creationId xmlns:a16="http://schemas.microsoft.com/office/drawing/2014/main" id="{A3209C82-5976-4036-99AA-6043858A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4" y="2886067"/>
            <a:ext cx="3312785" cy="2981505"/>
          </a:xfrm>
          <a:prstGeom prst="rect">
            <a:avLst/>
          </a:prstGeom>
        </p:spPr>
      </p:pic>
      <p:pic>
        <p:nvPicPr>
          <p:cNvPr id="7" name="Picture 6" descr="A close up of a map&#10;&#10;Description automatically generated">
            <a:extLst>
              <a:ext uri="{FF2B5EF4-FFF2-40B4-BE49-F238E27FC236}">
                <a16:creationId xmlns:a16="http://schemas.microsoft.com/office/drawing/2014/main" id="{2BA96B13-9D22-47FA-A178-D0DF0C117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603" y="2853119"/>
            <a:ext cx="2150156" cy="3047402"/>
          </a:xfrm>
          <a:prstGeom prst="rect">
            <a:avLst/>
          </a:prstGeom>
        </p:spPr>
      </p:pic>
      <p:sp>
        <p:nvSpPr>
          <p:cNvPr id="27" name="Rectangle 26">
            <a:extLst>
              <a:ext uri="{FF2B5EF4-FFF2-40B4-BE49-F238E27FC236}">
                <a16:creationId xmlns:a16="http://schemas.microsoft.com/office/drawing/2014/main" id="{C29A556F-7A49-46B7-A1C2-C0280C895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374DBC8C-DFE6-4F47-8B8B-F519C5055320}"/>
              </a:ext>
            </a:extLst>
          </p:cNvPr>
          <p:cNvSpPr txBox="1"/>
          <p:nvPr/>
        </p:nvSpPr>
        <p:spPr>
          <a:xfrm>
            <a:off x="1709382" y="5966659"/>
            <a:ext cx="1164934" cy="369332"/>
          </a:xfrm>
          <a:prstGeom prst="rect">
            <a:avLst/>
          </a:prstGeom>
          <a:noFill/>
        </p:spPr>
        <p:txBody>
          <a:bodyPr wrap="none" rtlCol="0">
            <a:spAutoFit/>
          </a:bodyPr>
          <a:lstStyle/>
          <a:p>
            <a:r>
              <a:rPr lang="en-US" dirty="0">
                <a:solidFill>
                  <a:schemeClr val="bg1"/>
                </a:solidFill>
              </a:rPr>
              <a:t>Waterfowl</a:t>
            </a:r>
          </a:p>
        </p:txBody>
      </p:sp>
      <p:sp>
        <p:nvSpPr>
          <p:cNvPr id="22" name="TextBox 21">
            <a:extLst>
              <a:ext uri="{FF2B5EF4-FFF2-40B4-BE49-F238E27FC236}">
                <a16:creationId xmlns:a16="http://schemas.microsoft.com/office/drawing/2014/main" id="{C9E889C5-24B6-4DE0-92DD-A493B4DE25E7}"/>
              </a:ext>
            </a:extLst>
          </p:cNvPr>
          <p:cNvSpPr txBox="1"/>
          <p:nvPr/>
        </p:nvSpPr>
        <p:spPr>
          <a:xfrm>
            <a:off x="9522932" y="5965330"/>
            <a:ext cx="903581" cy="369332"/>
          </a:xfrm>
          <a:prstGeom prst="rect">
            <a:avLst/>
          </a:prstGeom>
          <a:noFill/>
        </p:spPr>
        <p:txBody>
          <a:bodyPr wrap="none" rtlCol="0">
            <a:spAutoFit/>
          </a:bodyPr>
          <a:lstStyle/>
          <a:p>
            <a:r>
              <a:rPr lang="en-US" dirty="0">
                <a:solidFill>
                  <a:schemeClr val="bg1"/>
                </a:solidFill>
              </a:rPr>
              <a:t>Raptors</a:t>
            </a:r>
          </a:p>
        </p:txBody>
      </p:sp>
    </p:spTree>
    <p:extLst>
      <p:ext uri="{BB962C8B-B14F-4D97-AF65-F5344CB8AC3E}">
        <p14:creationId xmlns:p14="http://schemas.microsoft.com/office/powerpoint/2010/main" val="321719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3" name="Straight Connector 6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rgbClr val="622313"/>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36EFEA-C928-4E8B-83B5-6C0FB4BD3686}"/>
              </a:ext>
            </a:extLst>
          </p:cNvPr>
          <p:cNvSpPr>
            <a:spLocks noGrp="1"/>
          </p:cNvSpPr>
          <p:nvPr>
            <p:ph type="title"/>
          </p:nvPr>
        </p:nvSpPr>
        <p:spPr>
          <a:xfrm>
            <a:off x="5021821" y="3812955"/>
            <a:ext cx="6465287" cy="1486192"/>
          </a:xfrm>
        </p:spPr>
        <p:txBody>
          <a:bodyPr vert="horz" lIns="91440" tIns="45720" rIns="91440" bIns="45720" rtlCol="0" anchor="b">
            <a:normAutofit fontScale="90000"/>
          </a:bodyPr>
          <a:lstStyle/>
          <a:p>
            <a:r>
              <a:rPr lang="en-US" sz="4200" dirty="0">
                <a:solidFill>
                  <a:schemeClr val="bg1"/>
                </a:solidFill>
              </a:rPr>
              <a:t>Pacific Flyway Migratory Bird Stopover (Oaks Bottom)</a:t>
            </a:r>
          </a:p>
        </p:txBody>
      </p:sp>
      <p:pic>
        <p:nvPicPr>
          <p:cNvPr id="19" name="Content Placeholder 18" descr="A duck swimming in a body of water&#10;&#10;Description automatically generated">
            <a:extLst>
              <a:ext uri="{FF2B5EF4-FFF2-40B4-BE49-F238E27FC236}">
                <a16:creationId xmlns:a16="http://schemas.microsoft.com/office/drawing/2014/main" id="{B1484528-0649-4462-8CB9-DC3D7588691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017" r="1719" b="-2"/>
          <a:stretch/>
        </p:blipFill>
        <p:spPr>
          <a:xfrm>
            <a:off x="317635" y="321733"/>
            <a:ext cx="4160452" cy="6214534"/>
          </a:xfrm>
          <a:prstGeom prst="rect">
            <a:avLst/>
          </a:prstGeom>
        </p:spPr>
      </p:pic>
      <p:pic>
        <p:nvPicPr>
          <p:cNvPr id="4" name="Picture 3" descr="A bird standing next to a body of water&#10;&#10;Description automatically generated">
            <a:extLst>
              <a:ext uri="{FF2B5EF4-FFF2-40B4-BE49-F238E27FC236}">
                <a16:creationId xmlns:a16="http://schemas.microsoft.com/office/drawing/2014/main" id="{D1D197FF-5AA3-4F01-A3FF-0C5CB9331B68}"/>
              </a:ext>
            </a:extLst>
          </p:cNvPr>
          <p:cNvPicPr>
            <a:picLocks noChangeAspect="1"/>
          </p:cNvPicPr>
          <p:nvPr/>
        </p:nvPicPr>
        <p:blipFill rotWithShape="1">
          <a:blip r:embed="rId4">
            <a:extLst>
              <a:ext uri="{28A0092B-C50C-407E-A947-70E740481C1C}">
                <a14:useLocalDpi xmlns:a14="http://schemas.microsoft.com/office/drawing/2010/main" val="0"/>
              </a:ext>
            </a:extLst>
          </a:blip>
          <a:srcRect t="8523" r="-1" b="12460"/>
          <a:stretch/>
        </p:blipFill>
        <p:spPr>
          <a:xfrm>
            <a:off x="4654296" y="299363"/>
            <a:ext cx="7217085" cy="3008188"/>
          </a:xfrm>
          <a:prstGeom prst="rect">
            <a:avLst/>
          </a:prstGeom>
        </p:spPr>
      </p:pic>
      <p:cxnSp>
        <p:nvCxnSpPr>
          <p:cNvPr id="69" name="Straight Connector 68">
            <a:extLst>
              <a:ext uri="{FF2B5EF4-FFF2-40B4-BE49-F238E27FC236}">
                <a16:creationId xmlns:a16="http://schemas.microsoft.com/office/drawing/2014/main" id="{FACE2D80-77E9-4433-B62B-693C5B7B2A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5393160"/>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9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 name="Straight Connector 4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45">
            <a:extLst>
              <a:ext uri="{FF2B5EF4-FFF2-40B4-BE49-F238E27FC236}">
                <a16:creationId xmlns:a16="http://schemas.microsoft.com/office/drawing/2014/main" id="{C9F2A364-33FF-405A-905B-C200096895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B7365F0-DF5A-431E-A0A4-993E935D2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4636985" cy="6858000"/>
          </a:xfrm>
          <a:prstGeom prst="rect">
            <a:avLst/>
          </a:prstGeom>
          <a:solidFill>
            <a:srgbClr val="5455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DAABD5-ACE8-45E1-94F7-036EBAFDF165}"/>
              </a:ext>
            </a:extLst>
          </p:cNvPr>
          <p:cNvSpPr>
            <a:spLocks noGrp="1"/>
          </p:cNvSpPr>
          <p:nvPr>
            <p:ph type="title"/>
          </p:nvPr>
        </p:nvSpPr>
        <p:spPr>
          <a:xfrm>
            <a:off x="457200" y="640079"/>
            <a:ext cx="3659246" cy="3219701"/>
          </a:xfrm>
        </p:spPr>
        <p:txBody>
          <a:bodyPr vert="horz" lIns="91440" tIns="45720" rIns="91440" bIns="45720" rtlCol="0" anchor="b">
            <a:normAutofit/>
          </a:bodyPr>
          <a:lstStyle/>
          <a:p>
            <a:r>
              <a:rPr lang="en-US" sz="4400" dirty="0">
                <a:solidFill>
                  <a:schemeClr val="bg1"/>
                </a:solidFill>
              </a:rPr>
              <a:t>Oaks Bottom Wildlife Refuge Migratory Birds</a:t>
            </a:r>
          </a:p>
        </p:txBody>
      </p:sp>
      <p:sp>
        <p:nvSpPr>
          <p:cNvPr id="3" name="Content Placeholder 2">
            <a:extLst>
              <a:ext uri="{FF2B5EF4-FFF2-40B4-BE49-F238E27FC236}">
                <a16:creationId xmlns:a16="http://schemas.microsoft.com/office/drawing/2014/main" id="{693F7965-9C54-41B0-95D4-95FD69E6443F}"/>
              </a:ext>
            </a:extLst>
          </p:cNvPr>
          <p:cNvSpPr>
            <a:spLocks noGrp="1"/>
          </p:cNvSpPr>
          <p:nvPr>
            <p:ph idx="1"/>
          </p:nvPr>
        </p:nvSpPr>
        <p:spPr>
          <a:xfrm>
            <a:off x="454976" y="4224814"/>
            <a:ext cx="3661470" cy="1576317"/>
          </a:xfrm>
        </p:spPr>
        <p:txBody>
          <a:bodyPr vert="horz" lIns="91440" tIns="45720" rIns="91440" bIns="45720" rtlCol="0">
            <a:normAutofit/>
          </a:bodyPr>
          <a:lstStyle/>
          <a:p>
            <a:pPr marL="0" indent="0">
              <a:buNone/>
            </a:pPr>
            <a:br>
              <a:rPr lang="en-US" sz="1500" cap="all" spc="200" dirty="0">
                <a:solidFill>
                  <a:schemeClr val="bg1"/>
                </a:solidFill>
              </a:rPr>
            </a:br>
            <a:endParaRPr lang="en-US" sz="1500" cap="all" spc="200" dirty="0">
              <a:solidFill>
                <a:schemeClr val="bg1"/>
              </a:solidFill>
            </a:endParaRPr>
          </a:p>
        </p:txBody>
      </p:sp>
      <p:pic>
        <p:nvPicPr>
          <p:cNvPr id="9" name="Picture 8" descr="A black bird standing next to a body of water&#10;&#10;Description automatically generated">
            <a:extLst>
              <a:ext uri="{FF2B5EF4-FFF2-40B4-BE49-F238E27FC236}">
                <a16:creationId xmlns:a16="http://schemas.microsoft.com/office/drawing/2014/main" id="{481F9F83-FE10-430E-8AC7-628654D5E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63" r="14797" b="1"/>
          <a:stretch/>
        </p:blipFill>
        <p:spPr>
          <a:xfrm>
            <a:off x="4965290" y="321728"/>
            <a:ext cx="3683446" cy="3674848"/>
          </a:xfrm>
          <a:prstGeom prst="rect">
            <a:avLst/>
          </a:prstGeom>
        </p:spPr>
      </p:pic>
      <p:pic>
        <p:nvPicPr>
          <p:cNvPr id="13" name="Picture 12" descr="A duck in a body of water&#10;&#10;Description automatically generated">
            <a:extLst>
              <a:ext uri="{FF2B5EF4-FFF2-40B4-BE49-F238E27FC236}">
                <a16:creationId xmlns:a16="http://schemas.microsoft.com/office/drawing/2014/main" id="{A3ED2F2B-8677-473C-A31E-B2205FACB667}"/>
              </a:ext>
            </a:extLst>
          </p:cNvPr>
          <p:cNvPicPr>
            <a:picLocks noChangeAspect="1"/>
          </p:cNvPicPr>
          <p:nvPr/>
        </p:nvPicPr>
        <p:blipFill rotWithShape="1">
          <a:blip r:embed="rId3">
            <a:extLst>
              <a:ext uri="{28A0092B-C50C-407E-A947-70E740481C1C}">
                <a14:useLocalDpi xmlns:a14="http://schemas.microsoft.com/office/drawing/2010/main" val="0"/>
              </a:ext>
            </a:extLst>
          </a:blip>
          <a:srcRect r="-1" b="565"/>
          <a:stretch/>
        </p:blipFill>
        <p:spPr>
          <a:xfrm>
            <a:off x="8740176" y="321732"/>
            <a:ext cx="3126813" cy="2177626"/>
          </a:xfrm>
          <a:prstGeom prst="rect">
            <a:avLst/>
          </a:prstGeom>
        </p:spPr>
      </p:pic>
      <p:cxnSp>
        <p:nvCxnSpPr>
          <p:cNvPr id="50" name="Straight Connector 49">
            <a:extLst>
              <a:ext uri="{FF2B5EF4-FFF2-40B4-BE49-F238E27FC236}">
                <a16:creationId xmlns:a16="http://schemas.microsoft.com/office/drawing/2014/main" id="{77EE5E22-AD4D-428B-96C8-2C9F022B3A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404229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black and yellow bird perched on a tree branch&#10;&#10;Description automatically generated">
            <a:extLst>
              <a:ext uri="{FF2B5EF4-FFF2-40B4-BE49-F238E27FC236}">
                <a16:creationId xmlns:a16="http://schemas.microsoft.com/office/drawing/2014/main" id="{B8BAD1C2-9C58-4E8B-9E05-CDF2E006827D}"/>
              </a:ext>
            </a:extLst>
          </p:cNvPr>
          <p:cNvPicPr>
            <a:picLocks noChangeAspect="1"/>
          </p:cNvPicPr>
          <p:nvPr/>
        </p:nvPicPr>
        <p:blipFill rotWithShape="1">
          <a:blip r:embed="rId4">
            <a:extLst>
              <a:ext uri="{28A0092B-C50C-407E-A947-70E740481C1C}">
                <a14:useLocalDpi xmlns:a14="http://schemas.microsoft.com/office/drawing/2010/main" val="0"/>
              </a:ext>
            </a:extLst>
          </a:blip>
          <a:srcRect r="1641"/>
          <a:stretch/>
        </p:blipFill>
        <p:spPr>
          <a:xfrm>
            <a:off x="4965290" y="4088022"/>
            <a:ext cx="3683446" cy="2371767"/>
          </a:xfrm>
          <a:prstGeom prst="rect">
            <a:avLst/>
          </a:prstGeom>
        </p:spPr>
      </p:pic>
      <p:pic>
        <p:nvPicPr>
          <p:cNvPr id="5" name="Picture 4" descr="A bird standing next to a body of water&#10;&#10;Description automatically generated">
            <a:extLst>
              <a:ext uri="{FF2B5EF4-FFF2-40B4-BE49-F238E27FC236}">
                <a16:creationId xmlns:a16="http://schemas.microsoft.com/office/drawing/2014/main" id="{DA05CFE3-EC57-488D-891B-DFADFF2ADEFD}"/>
              </a:ext>
            </a:extLst>
          </p:cNvPr>
          <p:cNvPicPr>
            <a:picLocks noChangeAspect="1"/>
          </p:cNvPicPr>
          <p:nvPr/>
        </p:nvPicPr>
        <p:blipFill rotWithShape="1">
          <a:blip r:embed="rId5">
            <a:extLst>
              <a:ext uri="{28A0092B-C50C-407E-A947-70E740481C1C}">
                <a14:useLocalDpi xmlns:a14="http://schemas.microsoft.com/office/drawing/2010/main" val="0"/>
              </a:ext>
            </a:extLst>
          </a:blip>
          <a:srcRect t="8417" r="4" b="4"/>
          <a:stretch/>
        </p:blipFill>
        <p:spPr>
          <a:xfrm>
            <a:off x="8740176" y="2590800"/>
            <a:ext cx="3126813" cy="3869765"/>
          </a:xfrm>
          <a:prstGeom prst="rect">
            <a:avLst/>
          </a:prstGeom>
        </p:spPr>
      </p:pic>
    </p:spTree>
    <p:extLst>
      <p:ext uri="{BB962C8B-B14F-4D97-AF65-F5344CB8AC3E}">
        <p14:creationId xmlns:p14="http://schemas.microsoft.com/office/powerpoint/2010/main" val="42735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CE01F0-CA73-448F-893A-7FA744BAC50A}"/>
              </a:ext>
            </a:extLst>
          </p:cNvPr>
          <p:cNvSpPr>
            <a:spLocks noGrp="1"/>
          </p:cNvSpPr>
          <p:nvPr>
            <p:ph type="title"/>
          </p:nvPr>
        </p:nvSpPr>
        <p:spPr>
          <a:xfrm>
            <a:off x="8292353" y="516836"/>
            <a:ext cx="3684493" cy="1960234"/>
          </a:xfrm>
        </p:spPr>
        <p:txBody>
          <a:bodyPr vert="horz" lIns="91440" tIns="45720" rIns="91440" bIns="45720" rtlCol="0">
            <a:normAutofit/>
          </a:bodyPr>
          <a:lstStyle/>
          <a:p>
            <a:r>
              <a:rPr lang="en-US" sz="3200" dirty="0">
                <a:solidFill>
                  <a:srgbClr val="705C3C"/>
                </a:solidFill>
                <a:latin typeface="Arial" panose="020B0604020202020204" pitchFamily="34" charset="0"/>
                <a:cs typeface="Arial" panose="020B0604020202020204" pitchFamily="34" charset="0"/>
              </a:rPr>
              <a:t>Lower Columbia River Estuary Migratory Salmonids</a:t>
            </a:r>
          </a:p>
        </p:txBody>
      </p:sp>
      <p:pic>
        <p:nvPicPr>
          <p:cNvPr id="9" name="Picture 8" descr="A fish swimming under water&#10;&#10;Description automatically generated">
            <a:extLst>
              <a:ext uri="{FF2B5EF4-FFF2-40B4-BE49-F238E27FC236}">
                <a16:creationId xmlns:a16="http://schemas.microsoft.com/office/drawing/2014/main" id="{FAC54680-9A5F-4338-B75C-C77672B8BBB6}"/>
              </a:ext>
            </a:extLst>
          </p:cNvPr>
          <p:cNvPicPr>
            <a:picLocks noChangeAspect="1"/>
          </p:cNvPicPr>
          <p:nvPr/>
        </p:nvPicPr>
        <p:blipFill rotWithShape="1">
          <a:blip r:embed="rId3">
            <a:extLst>
              <a:ext uri="{28A0092B-C50C-407E-A947-70E740481C1C}">
                <a14:useLocalDpi xmlns:a14="http://schemas.microsoft.com/office/drawing/2010/main" val="0"/>
              </a:ext>
            </a:extLst>
          </a:blip>
          <a:srcRect l="15818" r="45039" b="-2"/>
          <a:stretch/>
        </p:blipFill>
        <p:spPr>
          <a:xfrm>
            <a:off x="20" y="-2"/>
            <a:ext cx="4021551" cy="6858000"/>
          </a:xfrm>
          <a:prstGeom prst="rect">
            <a:avLst/>
          </a:prstGeom>
        </p:spPr>
      </p:pic>
      <p:pic>
        <p:nvPicPr>
          <p:cNvPr id="15" name="Content Placeholder 14" descr="A close up of a fish&#10;&#10;Description automatically generated">
            <a:extLst>
              <a:ext uri="{FF2B5EF4-FFF2-40B4-BE49-F238E27FC236}">
                <a16:creationId xmlns:a16="http://schemas.microsoft.com/office/drawing/2014/main" id="{22263061-127C-4752-8C2F-2968B4DB18CB}"/>
              </a:ext>
            </a:extLst>
          </p:cNvPr>
          <p:cNvPicPr>
            <a:picLocks noChangeAspect="1"/>
          </p:cNvPicPr>
          <p:nvPr/>
        </p:nvPicPr>
        <p:blipFill rotWithShape="1">
          <a:blip r:embed="rId4">
            <a:extLst>
              <a:ext uri="{28A0092B-C50C-407E-A947-70E740481C1C}">
                <a14:useLocalDpi xmlns:a14="http://schemas.microsoft.com/office/drawing/2010/main" val="0"/>
              </a:ext>
            </a:extLst>
          </a:blip>
          <a:srcRect r="20912" b="-2"/>
          <a:stretch/>
        </p:blipFill>
        <p:spPr>
          <a:xfrm>
            <a:off x="4115670" y="6086"/>
            <a:ext cx="4016407" cy="3377193"/>
          </a:xfrm>
          <a:prstGeom prst="rect">
            <a:avLst/>
          </a:prstGeom>
        </p:spPr>
      </p:pic>
      <p:cxnSp>
        <p:nvCxnSpPr>
          <p:cNvPr id="81" name="Straight Connector 8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9" name="Content Placeholder 68">
            <a:extLst>
              <a:ext uri="{FF2B5EF4-FFF2-40B4-BE49-F238E27FC236}">
                <a16:creationId xmlns:a16="http://schemas.microsoft.com/office/drawing/2014/main" id="{CDB3B45D-C677-4896-A306-25E5345ECD91}"/>
              </a:ext>
            </a:extLst>
          </p:cNvPr>
          <p:cNvSpPr>
            <a:spLocks noGrp="1"/>
          </p:cNvSpPr>
          <p:nvPr>
            <p:ph idx="1"/>
          </p:nvPr>
        </p:nvSpPr>
        <p:spPr>
          <a:xfrm>
            <a:off x="8614786" y="2790855"/>
            <a:ext cx="3084844" cy="3311766"/>
          </a:xfrm>
        </p:spPr>
        <p:txBody>
          <a:bodyPr>
            <a:normAutofit/>
          </a:bodyPr>
          <a:lstStyle/>
          <a:p>
            <a:r>
              <a:rPr lang="en-US" sz="1600" dirty="0">
                <a:latin typeface="Arial" panose="020B0604020202020204" pitchFamily="34" charset="0"/>
                <a:cs typeface="Arial" panose="020B0604020202020204" pitchFamily="34" charset="0"/>
              </a:rPr>
              <a:t>Crystal Springs, originating from groundwater discharges on the Reed College campus, flows into Johnson Creek, which then flows into the Willamette River up-stream from Oaks Bottom. Its spring fed cool and steady year-round flows provide salmon and steelhead spawning and rearing habitat. Native salmon have been found in Johnson Creek as far upstream as Gresham.</a:t>
            </a:r>
          </a:p>
          <a:p>
            <a:endParaRPr lang="en-US" sz="1600" dirty="0"/>
          </a:p>
        </p:txBody>
      </p:sp>
      <p:pic>
        <p:nvPicPr>
          <p:cNvPr id="30" name="Picture 29" descr="A picture containing tree, outdoor, grass, rock&#10;&#10;Description automatically generated">
            <a:extLst>
              <a:ext uri="{FF2B5EF4-FFF2-40B4-BE49-F238E27FC236}">
                <a16:creationId xmlns:a16="http://schemas.microsoft.com/office/drawing/2014/main" id="{D396C917-2488-44F0-BCF3-C5866ED97D39}"/>
              </a:ext>
            </a:extLst>
          </p:cNvPr>
          <p:cNvPicPr>
            <a:picLocks noChangeAspect="1"/>
          </p:cNvPicPr>
          <p:nvPr/>
        </p:nvPicPr>
        <p:blipFill rotWithShape="1">
          <a:blip r:embed="rId5">
            <a:extLst>
              <a:ext uri="{28A0092B-C50C-407E-A947-70E740481C1C}">
                <a14:useLocalDpi xmlns:a14="http://schemas.microsoft.com/office/drawing/2010/main" val="0"/>
              </a:ext>
            </a:extLst>
          </a:blip>
          <a:srcRect l="19011" r="1607" b="3"/>
          <a:stretch/>
        </p:blipFill>
        <p:spPr>
          <a:xfrm>
            <a:off x="4115670" y="3474722"/>
            <a:ext cx="4016407" cy="3377193"/>
          </a:xfrm>
          <a:prstGeom prst="rect">
            <a:avLst/>
          </a:prstGeom>
        </p:spPr>
      </p:pic>
    </p:spTree>
    <p:extLst>
      <p:ext uri="{BB962C8B-B14F-4D97-AF65-F5344CB8AC3E}">
        <p14:creationId xmlns:p14="http://schemas.microsoft.com/office/powerpoint/2010/main" val="2184133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sh swimming under water&#10;&#10;Description automatically generated">
            <a:extLst>
              <a:ext uri="{FF2B5EF4-FFF2-40B4-BE49-F238E27FC236}">
                <a16:creationId xmlns:a16="http://schemas.microsoft.com/office/drawing/2014/main" id="{726EB55E-48AF-42D3-8C32-75636EA94A11}"/>
              </a:ext>
            </a:extLst>
          </p:cNvPr>
          <p:cNvPicPr>
            <a:picLocks noChangeAspect="1"/>
          </p:cNvPicPr>
          <p:nvPr/>
        </p:nvPicPr>
        <p:blipFill rotWithShape="1">
          <a:blip r:embed="rId2">
            <a:extLst>
              <a:ext uri="{28A0092B-C50C-407E-A947-70E740481C1C}">
                <a14:useLocalDpi xmlns:a14="http://schemas.microsoft.com/office/drawing/2010/main" val="0"/>
              </a:ext>
            </a:extLst>
          </a:blip>
          <a:srcRect l="20441" r="5761" b="-2"/>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7" name="Picture 6" descr="A fish swimming under water&#10;&#10;Description automatically generated">
            <a:extLst>
              <a:ext uri="{FF2B5EF4-FFF2-40B4-BE49-F238E27FC236}">
                <a16:creationId xmlns:a16="http://schemas.microsoft.com/office/drawing/2014/main" id="{F7EB6D6E-C2A0-4F38-926A-E2E6AD8E084D}"/>
              </a:ext>
            </a:extLst>
          </p:cNvPr>
          <p:cNvPicPr>
            <a:picLocks noChangeAspect="1"/>
          </p:cNvPicPr>
          <p:nvPr/>
        </p:nvPicPr>
        <p:blipFill rotWithShape="1">
          <a:blip r:embed="rId3">
            <a:extLst>
              <a:ext uri="{28A0092B-C50C-407E-A947-70E740481C1C}">
                <a14:useLocalDpi xmlns:a14="http://schemas.microsoft.com/office/drawing/2010/main" val="0"/>
              </a:ext>
            </a:extLst>
          </a:blip>
          <a:srcRect l="9426" r="15545" b="-1"/>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5" name="Picture 4" descr="A fish swimming under water&#10;&#10;Description automatically generated">
            <a:extLst>
              <a:ext uri="{FF2B5EF4-FFF2-40B4-BE49-F238E27FC236}">
                <a16:creationId xmlns:a16="http://schemas.microsoft.com/office/drawing/2014/main" id="{DDF79B43-82D9-4230-B857-2A842719EEFA}"/>
              </a:ext>
            </a:extLst>
          </p:cNvPr>
          <p:cNvPicPr>
            <a:picLocks noChangeAspect="1"/>
          </p:cNvPicPr>
          <p:nvPr/>
        </p:nvPicPr>
        <p:blipFill rotWithShape="1">
          <a:blip r:embed="rId4">
            <a:extLst>
              <a:ext uri="{28A0092B-C50C-407E-A947-70E740481C1C}">
                <a14:useLocalDpi xmlns:a14="http://schemas.microsoft.com/office/drawing/2010/main" val="0"/>
              </a:ext>
            </a:extLst>
          </a:blip>
          <a:srcRect l="15413" r="5385" b="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400274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AB9CA1E-EC90-4A25-AE7C-8607B9B586CE}"/>
              </a:ext>
            </a:extLst>
          </p:cNvPr>
          <p:cNvSpPr>
            <a:spLocks noGrp="1"/>
          </p:cNvSpPr>
          <p:nvPr>
            <p:ph type="title"/>
          </p:nvPr>
        </p:nvSpPr>
        <p:spPr>
          <a:xfrm>
            <a:off x="1097280" y="516835"/>
            <a:ext cx="5977937" cy="1666501"/>
          </a:xfrm>
        </p:spPr>
        <p:txBody>
          <a:bodyPr>
            <a:normAutofit/>
          </a:bodyPr>
          <a:lstStyle/>
          <a:p>
            <a:r>
              <a:rPr lang="en-US" sz="2800" dirty="0">
                <a:solidFill>
                  <a:srgbClr val="FFFFFF"/>
                </a:solidFill>
                <a:latin typeface="Arial" panose="020B0604020202020204" pitchFamily="34" charset="0"/>
                <a:cs typeface="Arial" panose="020B0604020202020204" pitchFamily="34" charset="0"/>
              </a:rPr>
              <a:t>Oaks Bottom Services Include Refuge Habitat for Downstream Migrating Juvenile Salmonids and their Prey </a:t>
            </a:r>
          </a:p>
        </p:txBody>
      </p:sp>
      <p:cxnSp>
        <p:nvCxnSpPr>
          <p:cNvPr id="21" name="Straight Connector 2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98890C-7EFC-4705-9393-855E01079B2B}"/>
              </a:ext>
            </a:extLst>
          </p:cNvPr>
          <p:cNvSpPr>
            <a:spLocks noGrp="1"/>
          </p:cNvSpPr>
          <p:nvPr>
            <p:ph idx="1"/>
          </p:nvPr>
        </p:nvSpPr>
        <p:spPr>
          <a:xfrm>
            <a:off x="1097279" y="2546224"/>
            <a:ext cx="5977938" cy="3342747"/>
          </a:xfrm>
        </p:spPr>
        <p:txBody>
          <a:bodyPr>
            <a:normAutofit/>
          </a:bodyPr>
          <a:lstStyle/>
          <a:p>
            <a:r>
              <a:rPr lang="en-US" sz="1800" dirty="0">
                <a:solidFill>
                  <a:srgbClr val="FFFFFF"/>
                </a:solidFill>
                <a:latin typeface="Arial" panose="020B0604020202020204" pitchFamily="34" charset="0"/>
                <a:cs typeface="Arial" panose="020B0604020202020204" pitchFamily="34" charset="0"/>
              </a:rPr>
              <a:t>Juvenile salmonids, especially Coho and Chinook, find refuge and rearing opportunities in off-channel habitats such as the Oaks Bottom Wildlife Refuge during their downstream migrations toward the Pacific Ocean.</a:t>
            </a:r>
          </a:p>
        </p:txBody>
      </p:sp>
      <p:pic>
        <p:nvPicPr>
          <p:cNvPr id="5" name="Picture 4" descr="A fish swimming under water&#10;&#10;Description automatically generated">
            <a:extLst>
              <a:ext uri="{FF2B5EF4-FFF2-40B4-BE49-F238E27FC236}">
                <a16:creationId xmlns:a16="http://schemas.microsoft.com/office/drawing/2014/main" id="{05C84A6D-737A-4E3A-B28F-B5AFEB4B637F}"/>
              </a:ext>
            </a:extLst>
          </p:cNvPr>
          <p:cNvPicPr>
            <a:picLocks noChangeAspect="1"/>
          </p:cNvPicPr>
          <p:nvPr/>
        </p:nvPicPr>
        <p:blipFill rotWithShape="1">
          <a:blip r:embed="rId3">
            <a:extLst>
              <a:ext uri="{28A0092B-C50C-407E-A947-70E740481C1C}">
                <a14:useLocalDpi xmlns:a14="http://schemas.microsoft.com/office/drawing/2010/main" val="0"/>
              </a:ext>
            </a:extLst>
          </a:blip>
          <a:srcRect l="6976" r="9617" b="-1"/>
          <a:stretch/>
        </p:blipFill>
        <p:spPr>
          <a:xfrm>
            <a:off x="7611900" y="-10230"/>
            <a:ext cx="4580098" cy="3383279"/>
          </a:xfrm>
          <a:prstGeom prst="rect">
            <a:avLst/>
          </a:prstGeom>
        </p:spPr>
      </p:pic>
      <p:pic>
        <p:nvPicPr>
          <p:cNvPr id="6" name="Picture 5" descr="A picture containing animal&#10;&#10;Description automatically generated">
            <a:extLst>
              <a:ext uri="{FF2B5EF4-FFF2-40B4-BE49-F238E27FC236}">
                <a16:creationId xmlns:a16="http://schemas.microsoft.com/office/drawing/2014/main" id="{24CF60D6-C760-4F99-8F24-A6030C7A6917}"/>
              </a:ext>
            </a:extLst>
          </p:cNvPr>
          <p:cNvPicPr>
            <a:picLocks noChangeAspect="1"/>
          </p:cNvPicPr>
          <p:nvPr/>
        </p:nvPicPr>
        <p:blipFill rotWithShape="1">
          <a:blip r:embed="rId4">
            <a:extLst>
              <a:ext uri="{28A0092B-C50C-407E-A947-70E740481C1C}">
                <a14:useLocalDpi xmlns:a14="http://schemas.microsoft.com/office/drawing/2010/main" val="0"/>
              </a:ext>
            </a:extLst>
          </a:blip>
          <a:srcRect t="1041" r="-2" b="16190"/>
          <a:stretch/>
        </p:blipFill>
        <p:spPr>
          <a:xfrm>
            <a:off x="7611904" y="3474718"/>
            <a:ext cx="4580097" cy="3383280"/>
          </a:xfrm>
          <a:prstGeom prst="rect">
            <a:avLst/>
          </a:prstGeom>
        </p:spPr>
      </p:pic>
    </p:spTree>
    <p:extLst>
      <p:ext uri="{BB962C8B-B14F-4D97-AF65-F5344CB8AC3E}">
        <p14:creationId xmlns:p14="http://schemas.microsoft.com/office/powerpoint/2010/main" val="21039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BC53-E429-4807-9D53-E453BFDB676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A5C716A-EBA9-4E1E-85B1-3A9F94F1F99B}"/>
              </a:ext>
            </a:extLst>
          </p:cNvPr>
          <p:cNvSpPr>
            <a:spLocks noGrp="1"/>
          </p:cNvSpPr>
          <p:nvPr>
            <p:ph idx="1"/>
          </p:nvPr>
        </p:nvSpPr>
        <p:spPr/>
        <p:txBody>
          <a:bodyPr/>
          <a:lstStyle/>
          <a:p>
            <a:endParaRPr lang="en-US" dirty="0"/>
          </a:p>
        </p:txBody>
      </p:sp>
      <p:graphicFrame>
        <p:nvGraphicFramePr>
          <p:cNvPr id="7" name="Object 6">
            <a:extLst>
              <a:ext uri="{FF2B5EF4-FFF2-40B4-BE49-F238E27FC236}">
                <a16:creationId xmlns:a16="http://schemas.microsoft.com/office/drawing/2014/main" id="{C725E3CB-2413-423B-BD70-DB7410EDA3E8}"/>
              </a:ext>
            </a:extLst>
          </p:cNvPr>
          <p:cNvGraphicFramePr>
            <a:graphicFrameLocks noChangeAspect="1"/>
          </p:cNvGraphicFramePr>
          <p:nvPr>
            <p:extLst>
              <p:ext uri="{D42A27DB-BD31-4B8C-83A1-F6EECF244321}">
                <p14:modId xmlns:p14="http://schemas.microsoft.com/office/powerpoint/2010/main" val="1516985656"/>
              </p:ext>
            </p:extLst>
          </p:nvPr>
        </p:nvGraphicFramePr>
        <p:xfrm>
          <a:off x="1097280" y="286603"/>
          <a:ext cx="4186238" cy="5418138"/>
        </p:xfrm>
        <a:graphic>
          <a:graphicData uri="http://schemas.openxmlformats.org/presentationml/2006/ole">
            <mc:AlternateContent xmlns:mc="http://schemas.openxmlformats.org/markup-compatibility/2006">
              <mc:Choice xmlns:v="urn:schemas-microsoft-com:vml" Requires="v">
                <p:oleObj spid="_x0000_s4193" name="Acrobat Document" r:id="rId4" imgW="5829120" imgH="7543640" progId="AcroExch.Document.DC">
                  <p:embed/>
                </p:oleObj>
              </mc:Choice>
              <mc:Fallback>
                <p:oleObj name="Acrobat Document" r:id="rId4" imgW="5829120" imgH="7543640" progId="AcroExch.Document.DC">
                  <p:embed/>
                  <p:pic>
                    <p:nvPicPr>
                      <p:cNvPr id="0" name=""/>
                      <p:cNvPicPr/>
                      <p:nvPr/>
                    </p:nvPicPr>
                    <p:blipFill>
                      <a:blip r:embed="rId5"/>
                      <a:stretch>
                        <a:fillRect/>
                      </a:stretch>
                    </p:blipFill>
                    <p:spPr>
                      <a:xfrm>
                        <a:off x="1097280" y="286603"/>
                        <a:ext cx="4186238" cy="54181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11E660B-338E-44D0-A540-707CCD6BBB59}"/>
              </a:ext>
            </a:extLst>
          </p:cNvPr>
          <p:cNvGraphicFramePr>
            <a:graphicFrameLocks noChangeAspect="1"/>
          </p:cNvGraphicFramePr>
          <p:nvPr>
            <p:extLst>
              <p:ext uri="{D42A27DB-BD31-4B8C-83A1-F6EECF244321}">
                <p14:modId xmlns:p14="http://schemas.microsoft.com/office/powerpoint/2010/main" val="1790514088"/>
              </p:ext>
            </p:extLst>
          </p:nvPr>
        </p:nvGraphicFramePr>
        <p:xfrm>
          <a:off x="6969442" y="286603"/>
          <a:ext cx="4186238" cy="5418138"/>
        </p:xfrm>
        <a:graphic>
          <a:graphicData uri="http://schemas.openxmlformats.org/presentationml/2006/ole">
            <mc:AlternateContent xmlns:mc="http://schemas.openxmlformats.org/markup-compatibility/2006">
              <mc:Choice xmlns:v="urn:schemas-microsoft-com:vml" Requires="v">
                <p:oleObj spid="_x0000_s4194" name="Acrobat Document" r:id="rId6" imgW="5829120" imgH="7543640" progId="AcroExch.Document.DC">
                  <p:embed/>
                </p:oleObj>
              </mc:Choice>
              <mc:Fallback>
                <p:oleObj name="Acrobat Document" r:id="rId6" imgW="5829120" imgH="7543640" progId="AcroExch.Document.DC">
                  <p:embed/>
                  <p:pic>
                    <p:nvPicPr>
                      <p:cNvPr id="0" name=""/>
                      <p:cNvPicPr/>
                      <p:nvPr/>
                    </p:nvPicPr>
                    <p:blipFill>
                      <a:blip r:embed="rId7"/>
                      <a:stretch>
                        <a:fillRect/>
                      </a:stretch>
                    </p:blipFill>
                    <p:spPr>
                      <a:xfrm>
                        <a:off x="6969442" y="286603"/>
                        <a:ext cx="4186238" cy="5418138"/>
                      </a:xfrm>
                      <a:prstGeom prst="rect">
                        <a:avLst/>
                      </a:prstGeom>
                    </p:spPr>
                  </p:pic>
                </p:oleObj>
              </mc:Fallback>
            </mc:AlternateContent>
          </a:graphicData>
        </a:graphic>
      </p:graphicFrame>
    </p:spTree>
    <p:extLst>
      <p:ext uri="{BB962C8B-B14F-4D97-AF65-F5344CB8AC3E}">
        <p14:creationId xmlns:p14="http://schemas.microsoft.com/office/powerpoint/2010/main" val="30099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F4F4-D804-498F-9321-E6E7DDDE3AC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12EC310-3EB2-4935-905B-A3DD2487BDDA}"/>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36E0D90F-DE62-443F-BA1E-B29B1CE57DA3}"/>
              </a:ext>
            </a:extLst>
          </p:cNvPr>
          <p:cNvGraphicFramePr>
            <a:graphicFrameLocks noChangeAspect="1"/>
          </p:cNvGraphicFramePr>
          <p:nvPr>
            <p:extLst>
              <p:ext uri="{D42A27DB-BD31-4B8C-83A1-F6EECF244321}">
                <p14:modId xmlns:p14="http://schemas.microsoft.com/office/powerpoint/2010/main" val="1269600195"/>
              </p:ext>
            </p:extLst>
          </p:nvPr>
        </p:nvGraphicFramePr>
        <p:xfrm>
          <a:off x="7102920" y="450954"/>
          <a:ext cx="4186237" cy="5418138"/>
        </p:xfrm>
        <a:graphic>
          <a:graphicData uri="http://schemas.openxmlformats.org/presentationml/2006/ole">
            <mc:AlternateContent xmlns:mc="http://schemas.openxmlformats.org/markup-compatibility/2006">
              <mc:Choice xmlns:v="urn:schemas-microsoft-com:vml" Requires="v">
                <p:oleObj spid="_x0000_s5213" name="Acrobat Document" r:id="rId4" imgW="5829120" imgH="7543640" progId="AcroExch.Document.DC">
                  <p:embed/>
                </p:oleObj>
              </mc:Choice>
              <mc:Fallback>
                <p:oleObj name="Acrobat Document" r:id="rId4" imgW="5829120" imgH="7543640" progId="AcroExch.Document.DC">
                  <p:embed/>
                  <p:pic>
                    <p:nvPicPr>
                      <p:cNvPr id="0" name=""/>
                      <p:cNvPicPr/>
                      <p:nvPr/>
                    </p:nvPicPr>
                    <p:blipFill>
                      <a:blip r:embed="rId5"/>
                      <a:stretch>
                        <a:fillRect/>
                      </a:stretch>
                    </p:blipFill>
                    <p:spPr>
                      <a:xfrm>
                        <a:off x="7102920" y="450954"/>
                        <a:ext cx="4186237" cy="541813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EFD5B0C-03D5-48FC-95ED-0F2C547D15E4}"/>
              </a:ext>
            </a:extLst>
          </p:cNvPr>
          <p:cNvGraphicFramePr>
            <a:graphicFrameLocks noChangeAspect="1"/>
          </p:cNvGraphicFramePr>
          <p:nvPr>
            <p:extLst>
              <p:ext uri="{D42A27DB-BD31-4B8C-83A1-F6EECF244321}">
                <p14:modId xmlns:p14="http://schemas.microsoft.com/office/powerpoint/2010/main" val="4142357935"/>
              </p:ext>
            </p:extLst>
          </p:nvPr>
        </p:nvGraphicFramePr>
        <p:xfrm>
          <a:off x="1097280" y="450954"/>
          <a:ext cx="4186237" cy="5418138"/>
        </p:xfrm>
        <a:graphic>
          <a:graphicData uri="http://schemas.openxmlformats.org/presentationml/2006/ole">
            <mc:AlternateContent xmlns:mc="http://schemas.openxmlformats.org/markup-compatibility/2006">
              <mc:Choice xmlns:v="urn:schemas-microsoft-com:vml" Requires="v">
                <p:oleObj spid="_x0000_s5214" name="Acrobat Document" r:id="rId6" imgW="5829120" imgH="7543640" progId="AcroExch.Document.DC">
                  <p:embed/>
                </p:oleObj>
              </mc:Choice>
              <mc:Fallback>
                <p:oleObj name="Acrobat Document" r:id="rId6" imgW="5829120" imgH="7543640" progId="AcroExch.Document.DC">
                  <p:embed/>
                  <p:pic>
                    <p:nvPicPr>
                      <p:cNvPr id="0" name=""/>
                      <p:cNvPicPr/>
                      <p:nvPr/>
                    </p:nvPicPr>
                    <p:blipFill>
                      <a:blip r:embed="rId7"/>
                      <a:stretch>
                        <a:fillRect/>
                      </a:stretch>
                    </p:blipFill>
                    <p:spPr>
                      <a:xfrm>
                        <a:off x="1097280" y="450954"/>
                        <a:ext cx="4186237" cy="5418138"/>
                      </a:xfrm>
                      <a:prstGeom prst="rect">
                        <a:avLst/>
                      </a:prstGeom>
                    </p:spPr>
                  </p:pic>
                </p:oleObj>
              </mc:Fallback>
            </mc:AlternateContent>
          </a:graphicData>
        </a:graphic>
      </p:graphicFrame>
    </p:spTree>
    <p:extLst>
      <p:ext uri="{BB962C8B-B14F-4D97-AF65-F5344CB8AC3E}">
        <p14:creationId xmlns:p14="http://schemas.microsoft.com/office/powerpoint/2010/main" val="263092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F6612E-CCBB-43B6-9235-7A2BDD1EC707}"/>
              </a:ext>
            </a:extLst>
          </p:cNvPr>
          <p:cNvGraphicFramePr>
            <a:graphicFrameLocks noGrp="1" noChangeAspect="1"/>
          </p:cNvGraphicFramePr>
          <p:nvPr>
            <p:ph idx="1"/>
            <p:extLst>
              <p:ext uri="{D42A27DB-BD31-4B8C-83A1-F6EECF244321}">
                <p14:modId xmlns:p14="http://schemas.microsoft.com/office/powerpoint/2010/main" val="3123843808"/>
              </p:ext>
            </p:extLst>
          </p:nvPr>
        </p:nvGraphicFramePr>
        <p:xfrm>
          <a:off x="1036320" y="715772"/>
          <a:ext cx="4193169" cy="5426456"/>
        </p:xfrm>
        <a:graphic>
          <a:graphicData uri="http://schemas.openxmlformats.org/presentationml/2006/ole">
            <mc:AlternateContent xmlns:mc="http://schemas.openxmlformats.org/markup-compatibility/2006">
              <mc:Choice xmlns:v="urn:schemas-microsoft-com:vml" Requires="v">
                <p:oleObj spid="_x0000_s6214" name="Acrobat Document" r:id="rId4" imgW="5829120" imgH="7543640" progId="AcroExch.Document.DC">
                  <p:embed/>
                </p:oleObj>
              </mc:Choice>
              <mc:Fallback>
                <p:oleObj name="Acrobat Document" r:id="rId4" imgW="5829120" imgH="7543640" progId="AcroExch.Document.DC">
                  <p:embed/>
                  <p:pic>
                    <p:nvPicPr>
                      <p:cNvPr id="6" name="Object 5">
                        <a:extLst>
                          <a:ext uri="{FF2B5EF4-FFF2-40B4-BE49-F238E27FC236}">
                            <a16:creationId xmlns:a16="http://schemas.microsoft.com/office/drawing/2014/main" id="{670E78FD-D50B-424A-8D15-0DCEED07FD05}"/>
                          </a:ext>
                        </a:extLst>
                      </p:cNvPr>
                      <p:cNvPicPr/>
                      <p:nvPr/>
                    </p:nvPicPr>
                    <p:blipFill>
                      <a:blip r:embed="rId5"/>
                      <a:stretch>
                        <a:fillRect/>
                      </a:stretch>
                    </p:blipFill>
                    <p:spPr>
                      <a:xfrm>
                        <a:off x="1036320" y="715772"/>
                        <a:ext cx="4193169" cy="5426456"/>
                      </a:xfrm>
                      <a:prstGeom prst="rect">
                        <a:avLst/>
                      </a:prstGeom>
                    </p:spPr>
                  </p:pic>
                </p:oleObj>
              </mc:Fallback>
            </mc:AlternateContent>
          </a:graphicData>
        </a:graphic>
      </p:graphicFrame>
    </p:spTree>
    <p:extLst>
      <p:ext uri="{BB962C8B-B14F-4D97-AF65-F5344CB8AC3E}">
        <p14:creationId xmlns:p14="http://schemas.microsoft.com/office/powerpoint/2010/main" val="122156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10;&#10;Description automatically generated">
            <a:extLst>
              <a:ext uri="{FF2B5EF4-FFF2-40B4-BE49-F238E27FC236}">
                <a16:creationId xmlns:a16="http://schemas.microsoft.com/office/drawing/2014/main" id="{4C0C1C96-FC77-4C10-A7BE-ACFE03C0C7B9}"/>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0" y="0"/>
            <a:ext cx="12192000" cy="6858000"/>
          </a:xfrm>
          <a:prstGeom prst="rect">
            <a:avLst/>
          </a:prstGeom>
        </p:spPr>
      </p:pic>
    </p:spTree>
    <p:extLst>
      <p:ext uri="{BB962C8B-B14F-4D97-AF65-F5344CB8AC3E}">
        <p14:creationId xmlns:p14="http://schemas.microsoft.com/office/powerpoint/2010/main" val="313538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6" name="Straight Connector 5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7" name="Rectangle 56">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F9EC1D-477D-46E1-98F6-839579FCB353}"/>
              </a:ext>
            </a:extLst>
          </p:cNvPr>
          <p:cNvSpPr>
            <a:spLocks noGrp="1"/>
          </p:cNvSpPr>
          <p:nvPr>
            <p:ph type="title"/>
          </p:nvPr>
        </p:nvSpPr>
        <p:spPr>
          <a:xfrm>
            <a:off x="633999" y="4550230"/>
            <a:ext cx="10909073" cy="957902"/>
          </a:xfrm>
        </p:spPr>
        <p:txBody>
          <a:bodyPr vert="horz" lIns="91440" tIns="45720" rIns="91440" bIns="45720" rtlCol="0" anchor="b">
            <a:normAutofit/>
          </a:bodyPr>
          <a:lstStyle/>
          <a:p>
            <a:pPr algn="ctr"/>
            <a:r>
              <a:rPr lang="en-US" sz="3200" dirty="0">
                <a:solidFill>
                  <a:schemeClr val="tx1">
                    <a:lumMod val="85000"/>
                    <a:lumOff val="15000"/>
                  </a:schemeClr>
                </a:solidFill>
                <a:latin typeface="+mn-lt"/>
              </a:rPr>
              <a:t>Amphibians at Oaks Bottom Wildlife Refuge</a:t>
            </a:r>
          </a:p>
        </p:txBody>
      </p:sp>
      <p:pic>
        <p:nvPicPr>
          <p:cNvPr id="5" name="Content Placeholder 4" descr="A frog sitting on a rock&#10;&#10;Description automatically generated">
            <a:extLst>
              <a:ext uri="{FF2B5EF4-FFF2-40B4-BE49-F238E27FC236}">
                <a16:creationId xmlns:a16="http://schemas.microsoft.com/office/drawing/2014/main" id="{74B28D76-9800-4BCE-AACA-FAA217A2711F}"/>
              </a:ext>
            </a:extLst>
          </p:cNvPr>
          <p:cNvPicPr>
            <a:picLocks noChangeAspect="1"/>
          </p:cNvPicPr>
          <p:nvPr/>
        </p:nvPicPr>
        <p:blipFill rotWithShape="1">
          <a:blip r:embed="rId2">
            <a:extLst>
              <a:ext uri="{28A0092B-C50C-407E-A947-70E740481C1C}">
                <a14:useLocalDpi xmlns:a14="http://schemas.microsoft.com/office/drawing/2010/main" val="0"/>
              </a:ext>
            </a:extLst>
          </a:blip>
          <a:srcRect t="10481" r="-2" b="15648"/>
          <a:stretch/>
        </p:blipFill>
        <p:spPr>
          <a:xfrm>
            <a:off x="635458" y="1217879"/>
            <a:ext cx="3312784" cy="2447137"/>
          </a:xfrm>
          <a:prstGeom prst="rect">
            <a:avLst/>
          </a:prstGeom>
        </p:spPr>
      </p:pic>
      <p:cxnSp>
        <p:nvCxnSpPr>
          <p:cNvPr id="68" name="Straight Connector 58">
            <a:extLst>
              <a:ext uri="{FF2B5EF4-FFF2-40B4-BE49-F238E27FC236}">
                <a16:creationId xmlns:a16="http://schemas.microsoft.com/office/drawing/2014/main" id="{4FA8A11A-E0A0-4672-A17E-32CC5B422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0558"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9" name="Content Placeholder 18" descr="A close up of a frog&#10;&#10;Description automatically generated">
            <a:extLst>
              <a:ext uri="{FF2B5EF4-FFF2-40B4-BE49-F238E27FC236}">
                <a16:creationId xmlns:a16="http://schemas.microsoft.com/office/drawing/2014/main" id="{08BEB9CB-6322-4B83-8E93-6BDF4F164B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2874" y="1339947"/>
            <a:ext cx="3312785" cy="2203002"/>
          </a:xfrm>
          <a:prstGeom prst="rect">
            <a:avLst/>
          </a:prstGeom>
        </p:spPr>
      </p:pic>
      <p:cxnSp>
        <p:nvCxnSpPr>
          <p:cNvPr id="69" name="Straight Connector 60">
            <a:extLst>
              <a:ext uri="{FF2B5EF4-FFF2-40B4-BE49-F238E27FC236}">
                <a16:creationId xmlns:a16="http://schemas.microsoft.com/office/drawing/2014/main" id="{292D7FC5-B427-4FF7-8FC7-9DA3C276D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87975"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frog on a wood fence&#10;&#10;Description automatically generated">
            <a:extLst>
              <a:ext uri="{FF2B5EF4-FFF2-40B4-BE49-F238E27FC236}">
                <a16:creationId xmlns:a16="http://schemas.microsoft.com/office/drawing/2014/main" id="{23ED6083-F274-41CE-9B3D-875B3269CCCF}"/>
              </a:ext>
            </a:extLst>
          </p:cNvPr>
          <p:cNvPicPr>
            <a:picLocks noChangeAspect="1"/>
          </p:cNvPicPr>
          <p:nvPr/>
        </p:nvPicPr>
        <p:blipFill rotWithShape="1">
          <a:blip r:embed="rId4">
            <a:extLst>
              <a:ext uri="{28A0092B-C50C-407E-A947-70E740481C1C}">
                <a14:useLocalDpi xmlns:a14="http://schemas.microsoft.com/office/drawing/2010/main" val="0"/>
              </a:ext>
            </a:extLst>
          </a:blip>
          <a:srcRect l="4704" r="4931" b="-3"/>
          <a:stretch/>
        </p:blipFill>
        <p:spPr>
          <a:xfrm>
            <a:off x="8230289" y="1217883"/>
            <a:ext cx="3312784" cy="2447130"/>
          </a:xfrm>
          <a:prstGeom prst="rect">
            <a:avLst/>
          </a:prstGeom>
        </p:spPr>
      </p:pic>
      <p:cxnSp>
        <p:nvCxnSpPr>
          <p:cNvPr id="70" name="Straight Connector 62">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6FAF3CDD-F10B-493B-93AC-2D5A6809DD9D}"/>
              </a:ext>
            </a:extLst>
          </p:cNvPr>
          <p:cNvSpPr txBox="1"/>
          <p:nvPr/>
        </p:nvSpPr>
        <p:spPr>
          <a:xfrm>
            <a:off x="1378779" y="3937136"/>
            <a:ext cx="1826141" cy="369332"/>
          </a:xfrm>
          <a:prstGeom prst="rect">
            <a:avLst/>
          </a:prstGeom>
          <a:noFill/>
        </p:spPr>
        <p:txBody>
          <a:bodyPr wrap="square" rtlCol="0">
            <a:spAutoFit/>
          </a:bodyPr>
          <a:lstStyle/>
          <a:p>
            <a:r>
              <a:rPr lang="en-US" dirty="0"/>
              <a:t>Red-legged frog</a:t>
            </a:r>
          </a:p>
        </p:txBody>
      </p:sp>
      <p:sp>
        <p:nvSpPr>
          <p:cNvPr id="51" name="TextBox 50">
            <a:extLst>
              <a:ext uri="{FF2B5EF4-FFF2-40B4-BE49-F238E27FC236}">
                <a16:creationId xmlns:a16="http://schemas.microsoft.com/office/drawing/2014/main" id="{C453D682-2007-4F6A-82D0-0D44B877494A}"/>
              </a:ext>
            </a:extLst>
          </p:cNvPr>
          <p:cNvSpPr txBox="1"/>
          <p:nvPr/>
        </p:nvSpPr>
        <p:spPr>
          <a:xfrm>
            <a:off x="4877049" y="3958488"/>
            <a:ext cx="3110926" cy="369332"/>
          </a:xfrm>
          <a:prstGeom prst="rect">
            <a:avLst/>
          </a:prstGeom>
          <a:noFill/>
        </p:spPr>
        <p:txBody>
          <a:bodyPr wrap="square" rtlCol="0">
            <a:spAutoFit/>
          </a:bodyPr>
          <a:lstStyle/>
          <a:p>
            <a:r>
              <a:rPr lang="en-US" dirty="0"/>
              <a:t>Red-backed salamander</a:t>
            </a:r>
          </a:p>
        </p:txBody>
      </p:sp>
      <p:sp>
        <p:nvSpPr>
          <p:cNvPr id="54" name="TextBox 53">
            <a:extLst>
              <a:ext uri="{FF2B5EF4-FFF2-40B4-BE49-F238E27FC236}">
                <a16:creationId xmlns:a16="http://schemas.microsoft.com/office/drawing/2014/main" id="{725CC205-F081-4DAC-BE84-62527E5EF9B4}"/>
              </a:ext>
            </a:extLst>
          </p:cNvPr>
          <p:cNvSpPr txBox="1"/>
          <p:nvPr/>
        </p:nvSpPr>
        <p:spPr>
          <a:xfrm>
            <a:off x="9081076" y="3968245"/>
            <a:ext cx="3110926" cy="369332"/>
          </a:xfrm>
          <a:prstGeom prst="rect">
            <a:avLst/>
          </a:prstGeom>
          <a:noFill/>
        </p:spPr>
        <p:txBody>
          <a:bodyPr wrap="square" rtlCol="0">
            <a:spAutoFit/>
          </a:bodyPr>
          <a:lstStyle/>
          <a:p>
            <a:r>
              <a:rPr lang="en-US" dirty="0"/>
              <a:t>Pacific tree frog</a:t>
            </a:r>
          </a:p>
        </p:txBody>
      </p:sp>
    </p:spTree>
    <p:extLst>
      <p:ext uri="{BB962C8B-B14F-4D97-AF65-F5344CB8AC3E}">
        <p14:creationId xmlns:p14="http://schemas.microsoft.com/office/powerpoint/2010/main" val="30900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74CCEB"/>
            </a:gs>
            <a:gs pos="0">
              <a:srgbClr val="00B0F0"/>
            </a:gs>
            <a:gs pos="65000">
              <a:schemeClr val="bg1">
                <a:tint val="100000"/>
                <a:shade val="80000"/>
                <a:satMod val="130000"/>
              </a:schemeClr>
            </a:gs>
            <a:gs pos="100000">
              <a:schemeClr val="bg1">
                <a:tint val="100000"/>
                <a:shade val="48000"/>
                <a:satMod val="120000"/>
              </a:schemeClr>
            </a:gs>
          </a:gsLst>
          <a:lin ang="16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B0AA-8CF7-4EAB-B244-2A718F61E8B6}"/>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Species Recovery vs Extinction</a:t>
            </a:r>
          </a:p>
        </p:txBody>
      </p:sp>
      <p:sp>
        <p:nvSpPr>
          <p:cNvPr id="3" name="Content Placeholder 2">
            <a:extLst>
              <a:ext uri="{FF2B5EF4-FFF2-40B4-BE49-F238E27FC236}">
                <a16:creationId xmlns:a16="http://schemas.microsoft.com/office/drawing/2014/main" id="{561D3C84-E147-4412-A9A7-DA5B41026857}"/>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Ecosystems (a larger container of habitats) are not static but rather dynamic systems existing in fluctuating states of equilibrium that generally persist between two extreme conditions:</a:t>
            </a:r>
          </a:p>
          <a:p>
            <a:r>
              <a:rPr lang="en-US" sz="1400" dirty="0">
                <a:latin typeface="Arial" panose="020B0604020202020204" pitchFamily="34" charset="0"/>
                <a:cs typeface="Arial" panose="020B0604020202020204" pitchFamily="34" charset="0"/>
              </a:rPr>
              <a:t>Habitat and Interspecific and Intraspecific Relationships Completely Optimal (High Population Numbers)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Habitat and Interspecific and Intraspecific Relationships Are Significantly Compromised (Low Population Numbers and Extinction(s))</a:t>
            </a:r>
          </a:p>
          <a:p>
            <a:endParaRPr lang="en-US" dirty="0">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02224F2E-FA37-45CB-B75E-8AFE67E3C4DE}"/>
              </a:ext>
            </a:extLst>
          </p:cNvPr>
          <p:cNvCxnSpPr>
            <a:cxnSpLocks/>
          </p:cNvCxnSpPr>
          <p:nvPr/>
        </p:nvCxnSpPr>
        <p:spPr>
          <a:xfrm>
            <a:off x="2340528" y="3624044"/>
            <a:ext cx="3422709" cy="1342239"/>
          </a:xfrm>
          <a:prstGeom prst="straightConnector1">
            <a:avLst/>
          </a:prstGeom>
          <a:ln w="28575">
            <a:headEnd type="triangle" w="lg" len="lg"/>
            <a:tailEnd type="stealth" w="lg" len="lg"/>
          </a:ln>
        </p:spPr>
        <p:style>
          <a:lnRef idx="1">
            <a:schemeClr val="accent1"/>
          </a:lnRef>
          <a:fillRef idx="0">
            <a:schemeClr val="accent1"/>
          </a:fillRef>
          <a:effectRef idx="0">
            <a:schemeClr val="accent1"/>
          </a:effectRef>
          <a:fontRef idx="minor">
            <a:schemeClr val="tx1"/>
          </a:fontRef>
        </p:style>
      </p:cxnSp>
      <p:pic>
        <p:nvPicPr>
          <p:cNvPr id="8" name="Graphic 7" descr="Owl">
            <a:extLst>
              <a:ext uri="{FF2B5EF4-FFF2-40B4-BE49-F238E27FC236}">
                <a16:creationId xmlns:a16="http://schemas.microsoft.com/office/drawing/2014/main" id="{0775472B-8B6B-4648-920B-256E9445DA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88726" y="3660510"/>
            <a:ext cx="656271" cy="656271"/>
          </a:xfrm>
          <a:prstGeom prst="rect">
            <a:avLst/>
          </a:prstGeom>
        </p:spPr>
      </p:pic>
      <p:sp>
        <p:nvSpPr>
          <p:cNvPr id="10" name="TextBox 9">
            <a:extLst>
              <a:ext uri="{FF2B5EF4-FFF2-40B4-BE49-F238E27FC236}">
                <a16:creationId xmlns:a16="http://schemas.microsoft.com/office/drawing/2014/main" id="{A94079FC-2FE3-40C8-868A-A9F21B133573}"/>
              </a:ext>
            </a:extLst>
          </p:cNvPr>
          <p:cNvSpPr txBox="1"/>
          <p:nvPr/>
        </p:nvSpPr>
        <p:spPr>
          <a:xfrm>
            <a:off x="5270189" y="3803979"/>
            <a:ext cx="108376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Species</a:t>
            </a:r>
          </a:p>
        </p:txBody>
      </p:sp>
      <p:pic>
        <p:nvPicPr>
          <p:cNvPr id="12" name="Picture 11" descr="A bird perched on a tree branch&#10;&#10;Description automatically generated">
            <a:extLst>
              <a:ext uri="{FF2B5EF4-FFF2-40B4-BE49-F238E27FC236}">
                <a16:creationId xmlns:a16="http://schemas.microsoft.com/office/drawing/2014/main" id="{8DAA3178-7F5C-49FD-AF34-187C8B734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939" y="3509034"/>
            <a:ext cx="959224" cy="959224"/>
          </a:xfrm>
          <a:prstGeom prst="rect">
            <a:avLst/>
          </a:prstGeom>
        </p:spPr>
      </p:pic>
      <p:pic>
        <p:nvPicPr>
          <p:cNvPr id="18" name="Picture 17" descr="A fish swimming under water&#10;&#10;Description automatically generated">
            <a:extLst>
              <a:ext uri="{FF2B5EF4-FFF2-40B4-BE49-F238E27FC236}">
                <a16:creationId xmlns:a16="http://schemas.microsoft.com/office/drawing/2014/main" id="{8FB38263-26C4-4EC3-926D-9914DAEC8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6861" y="4389284"/>
            <a:ext cx="1059692" cy="705177"/>
          </a:xfrm>
          <a:prstGeom prst="rect">
            <a:avLst/>
          </a:prstGeom>
        </p:spPr>
      </p:pic>
      <p:cxnSp>
        <p:nvCxnSpPr>
          <p:cNvPr id="11" name="Straight Arrow Connector 10">
            <a:extLst>
              <a:ext uri="{FF2B5EF4-FFF2-40B4-BE49-F238E27FC236}">
                <a16:creationId xmlns:a16="http://schemas.microsoft.com/office/drawing/2014/main" id="{C3C7181A-91AE-4D71-870B-64997321261A}"/>
              </a:ext>
            </a:extLst>
          </p:cNvPr>
          <p:cNvCxnSpPr>
            <a:cxnSpLocks/>
          </p:cNvCxnSpPr>
          <p:nvPr/>
        </p:nvCxnSpPr>
        <p:spPr>
          <a:xfrm>
            <a:off x="6126480" y="3617114"/>
            <a:ext cx="3422709" cy="1342239"/>
          </a:xfrm>
          <a:prstGeom prst="straightConnector1">
            <a:avLst/>
          </a:prstGeom>
          <a:ln w="28575">
            <a:headEnd type="triangl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1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D0C13-C96C-4554-98E2-07C6A95F2BD6}"/>
              </a:ext>
            </a:extLst>
          </p:cNvPr>
          <p:cNvSpPr>
            <a:spLocks noGrp="1"/>
          </p:cNvSpPr>
          <p:nvPr>
            <p:ph type="title"/>
          </p:nvPr>
        </p:nvSpPr>
        <p:spPr>
          <a:xfrm>
            <a:off x="949047" y="643466"/>
            <a:ext cx="2771273" cy="5470463"/>
          </a:xfrm>
        </p:spPr>
        <p:txBody>
          <a:bodyPr anchor="ctr">
            <a:normAutofit/>
          </a:bodyPr>
          <a:lstStyle/>
          <a:p>
            <a:r>
              <a:rPr lang="en-US" sz="3600" dirty="0">
                <a:latin typeface="Arial" panose="020B0604020202020204" pitchFamily="34" charset="0"/>
                <a:cs typeface="Arial" panose="020B0604020202020204" pitchFamily="34" charset="0"/>
              </a:rPr>
              <a:t>Wetland Ecosystem Services (Oaks Bottom)</a:t>
            </a:r>
          </a:p>
        </p:txBody>
      </p:sp>
      <p:cxnSp>
        <p:nvCxnSpPr>
          <p:cNvPr id="32" name="Straight Connector 3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1B11D717-7334-410F-AECD-D55CC390BF13}"/>
              </a:ext>
            </a:extLst>
          </p:cNvPr>
          <p:cNvSpPr>
            <a:spLocks noGrp="1"/>
          </p:cNvSpPr>
          <p:nvPr>
            <p:ph idx="1"/>
          </p:nvPr>
        </p:nvSpPr>
        <p:spPr>
          <a:xfrm>
            <a:off x="4428565" y="643466"/>
            <a:ext cx="6818427" cy="5470462"/>
          </a:xfrm>
        </p:spPr>
        <p:txBody>
          <a:bodyPr anchor="ctr">
            <a:normAutofit/>
          </a:bodyPr>
          <a:lstStyle/>
          <a:p>
            <a:r>
              <a:rPr lang="en-US" b="1" dirty="0"/>
              <a:t>SERVICE	            	          Weight    		RANK</a:t>
            </a:r>
          </a:p>
          <a:p>
            <a:r>
              <a:rPr lang="en-US" b="1" dirty="0"/>
              <a:t>Wildlife Habitat				M*</a:t>
            </a:r>
          </a:p>
          <a:p>
            <a:r>
              <a:rPr lang="en-US" dirty="0"/>
              <a:t>Habitat Diversity		M                     	H</a:t>
            </a:r>
          </a:p>
          <a:p>
            <a:r>
              <a:rPr lang="en-US" dirty="0"/>
              <a:t>Vegetation Interspersion	M            	H</a:t>
            </a:r>
          </a:p>
          <a:p>
            <a:pPr marL="0">
              <a:spcAft>
                <a:spcPts val="0"/>
              </a:spcAft>
            </a:pPr>
            <a:r>
              <a:rPr lang="en-US" dirty="0"/>
              <a:t>Keystone Species		H            	H </a:t>
            </a:r>
          </a:p>
          <a:p>
            <a:pPr marL="0">
              <a:spcAft>
                <a:spcPts val="0"/>
              </a:spcAft>
            </a:pPr>
            <a:r>
              <a:rPr lang="en-US" dirty="0"/>
              <a:t>Lifecycle Imperiled Species	H		H</a:t>
            </a:r>
          </a:p>
          <a:p>
            <a:r>
              <a:rPr lang="en-US" dirty="0"/>
              <a:t>Vertical Structure		M            	M</a:t>
            </a:r>
          </a:p>
          <a:p>
            <a:r>
              <a:rPr lang="en-US" dirty="0"/>
              <a:t>Migratory Corridor Opportunity	H		H</a:t>
            </a:r>
          </a:p>
          <a:p>
            <a:endParaRPr lang="en-US" dirty="0"/>
          </a:p>
          <a:p>
            <a:r>
              <a:rPr lang="en-US" dirty="0"/>
              <a:t>* </a:t>
            </a:r>
            <a:r>
              <a:rPr lang="en-US" sz="1800" dirty="0">
                <a:latin typeface="Arial" panose="020B0604020202020204" pitchFamily="34" charset="0"/>
                <a:cs typeface="Arial" panose="020B0604020202020204" pitchFamily="34" charset="0"/>
              </a:rPr>
              <a:t>Proximity and Potential Exposure to Toxic and Hazardous Chemicals may Compromise the Habitat Conditions for Fish and Wildlife</a:t>
            </a:r>
          </a:p>
        </p:txBody>
      </p:sp>
    </p:spTree>
    <p:extLst>
      <p:ext uri="{BB962C8B-B14F-4D97-AF65-F5344CB8AC3E}">
        <p14:creationId xmlns:p14="http://schemas.microsoft.com/office/powerpoint/2010/main" val="3572014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D0C13-C96C-4554-98E2-07C6A95F2BD6}"/>
              </a:ext>
            </a:extLst>
          </p:cNvPr>
          <p:cNvSpPr>
            <a:spLocks noGrp="1"/>
          </p:cNvSpPr>
          <p:nvPr>
            <p:ph type="title"/>
          </p:nvPr>
        </p:nvSpPr>
        <p:spPr>
          <a:xfrm>
            <a:off x="949047" y="643466"/>
            <a:ext cx="2771273" cy="5470463"/>
          </a:xfrm>
        </p:spPr>
        <p:txBody>
          <a:bodyPr anchor="ctr">
            <a:normAutofit/>
          </a:bodyPr>
          <a:lstStyle/>
          <a:p>
            <a:r>
              <a:rPr lang="en-US" sz="3600" dirty="0">
                <a:latin typeface="Arial" panose="020B0604020202020204" pitchFamily="34" charset="0"/>
                <a:cs typeface="Arial" panose="020B0604020202020204" pitchFamily="34" charset="0"/>
              </a:rPr>
              <a:t>Wetland Ecosystem Services (Oaks Bottom)</a:t>
            </a:r>
          </a:p>
        </p:txBody>
      </p:sp>
      <p:cxnSp>
        <p:nvCxnSpPr>
          <p:cNvPr id="32" name="Straight Connector 3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1B11D717-7334-410F-AECD-D55CC390BF13}"/>
              </a:ext>
            </a:extLst>
          </p:cNvPr>
          <p:cNvSpPr>
            <a:spLocks noGrp="1"/>
          </p:cNvSpPr>
          <p:nvPr>
            <p:ph idx="1"/>
          </p:nvPr>
        </p:nvSpPr>
        <p:spPr>
          <a:xfrm>
            <a:off x="4224548" y="1005840"/>
            <a:ext cx="7534636" cy="5108089"/>
          </a:xfrm>
        </p:spPr>
        <p:txBody>
          <a:bodyPr anchor="ctr">
            <a:normAutofit/>
          </a:bodyPr>
          <a:lstStyle/>
          <a:p>
            <a:pPr marL="0" indent="0">
              <a:buNone/>
            </a:pPr>
            <a:r>
              <a:rPr lang="en-US" b="1" dirty="0"/>
              <a:t>SERVICE	            	             RANK	          VALUE</a:t>
            </a:r>
          </a:p>
          <a:p>
            <a:r>
              <a:rPr lang="en-US" b="1" dirty="0"/>
              <a:t>Flood Retention		ML		$ </a:t>
            </a:r>
          </a:p>
          <a:p>
            <a:r>
              <a:rPr lang="en-US" dirty="0"/>
              <a:t>Water Quality			ML                     	$</a:t>
            </a:r>
          </a:p>
          <a:p>
            <a:r>
              <a:rPr lang="en-US" dirty="0"/>
              <a:t>Wildlife Habitat			M            	$</a:t>
            </a:r>
          </a:p>
          <a:p>
            <a:pPr marL="0">
              <a:spcAft>
                <a:spcPts val="0"/>
              </a:spcAft>
            </a:pPr>
            <a:r>
              <a:rPr lang="en-US" i="1" dirty="0">
                <a:highlight>
                  <a:srgbClr val="00FFFF"/>
                </a:highlight>
              </a:rPr>
              <a:t>Carbon Sequestration		MH	 	$</a:t>
            </a:r>
          </a:p>
          <a:p>
            <a:pPr marL="0">
              <a:spcAft>
                <a:spcPts val="0"/>
              </a:spcAft>
            </a:pPr>
            <a:r>
              <a:rPr lang="en-US" i="1" dirty="0">
                <a:highlight>
                  <a:srgbClr val="00FFFF"/>
                </a:highlight>
              </a:rPr>
              <a:t>Recreation			MH		$</a:t>
            </a:r>
          </a:p>
          <a:p>
            <a:pPr marL="0">
              <a:spcAft>
                <a:spcPts val="0"/>
              </a:spcAft>
            </a:pPr>
            <a:r>
              <a:rPr lang="en-US" i="1" dirty="0">
                <a:highlight>
                  <a:srgbClr val="00FFFF"/>
                </a:highlight>
              </a:rPr>
              <a:t>Scenic Beauty			MH		$</a:t>
            </a:r>
          </a:p>
          <a:p>
            <a:pPr marL="0">
              <a:spcAft>
                <a:spcPts val="0"/>
              </a:spcAft>
            </a:pPr>
            <a:r>
              <a:rPr lang="en-US" i="1" dirty="0">
                <a:highlight>
                  <a:srgbClr val="00FFFF"/>
                </a:highlight>
              </a:rPr>
              <a:t>Education			H</a:t>
            </a:r>
            <a:r>
              <a:rPr lang="en-US" dirty="0"/>
              <a:t>		$</a:t>
            </a:r>
          </a:p>
          <a:p>
            <a:pPr marL="0">
              <a:spcAft>
                <a:spcPts val="0"/>
              </a:spcAft>
            </a:pPr>
            <a:endParaRPr lang="en-US" dirty="0"/>
          </a:p>
          <a:p>
            <a:pPr marL="0">
              <a:spcAft>
                <a:spcPts val="0"/>
              </a:spcAft>
            </a:pPr>
            <a:r>
              <a:rPr lang="en-US" sz="1800" i="1" dirty="0">
                <a:latin typeface="Arial" panose="020B0604020202020204" pitchFamily="34" charset="0"/>
                <a:cs typeface="Arial" panose="020B0604020202020204" pitchFamily="34" charset="0"/>
              </a:rPr>
              <a:t>Highlighted Services are Added for Discussion Purposes</a:t>
            </a:r>
          </a:p>
        </p:txBody>
      </p:sp>
    </p:spTree>
    <p:extLst>
      <p:ext uri="{BB962C8B-B14F-4D97-AF65-F5344CB8AC3E}">
        <p14:creationId xmlns:p14="http://schemas.microsoft.com/office/powerpoint/2010/main" val="3056605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D0C13-C96C-4554-98E2-07C6A95F2BD6}"/>
              </a:ext>
            </a:extLst>
          </p:cNvPr>
          <p:cNvSpPr>
            <a:spLocks noGrp="1"/>
          </p:cNvSpPr>
          <p:nvPr>
            <p:ph type="title"/>
          </p:nvPr>
        </p:nvSpPr>
        <p:spPr>
          <a:xfrm>
            <a:off x="949047" y="643466"/>
            <a:ext cx="2771273" cy="5470463"/>
          </a:xfrm>
        </p:spPr>
        <p:txBody>
          <a:bodyPr anchor="ctr">
            <a:normAutofit/>
          </a:bodyPr>
          <a:lstStyle/>
          <a:p>
            <a:r>
              <a:rPr lang="en-US" sz="3200" dirty="0">
                <a:solidFill>
                  <a:srgbClr val="002060"/>
                </a:solidFill>
                <a:latin typeface="Arial" panose="020B0604020202020204" pitchFamily="34" charset="0"/>
                <a:cs typeface="Arial" panose="020B0604020202020204" pitchFamily="34" charset="0"/>
              </a:rPr>
              <a:t>Wetland Ecosystem Services</a:t>
            </a:r>
            <a:br>
              <a:rPr lang="en-US" sz="3200" dirty="0">
                <a:solidFill>
                  <a:srgbClr val="002060"/>
                </a:solidFill>
                <a:latin typeface="Arial" panose="020B0604020202020204" pitchFamily="34" charset="0"/>
                <a:cs typeface="Arial" panose="020B0604020202020204" pitchFamily="34" charset="0"/>
              </a:rPr>
            </a:br>
            <a:r>
              <a:rPr lang="en-US" sz="3200" dirty="0">
                <a:solidFill>
                  <a:srgbClr val="002060"/>
                </a:solidFill>
                <a:latin typeface="Arial" panose="020B0604020202020204" pitchFamily="34" charset="0"/>
                <a:cs typeface="Arial" panose="020B0604020202020204" pitchFamily="34" charset="0"/>
              </a:rPr>
              <a:t>Markets (Oaks Bottom)</a:t>
            </a:r>
          </a:p>
        </p:txBody>
      </p:sp>
      <p:sp>
        <p:nvSpPr>
          <p:cNvPr id="25" name="Content Placeholder 10">
            <a:extLst>
              <a:ext uri="{FF2B5EF4-FFF2-40B4-BE49-F238E27FC236}">
                <a16:creationId xmlns:a16="http://schemas.microsoft.com/office/drawing/2014/main" id="{1B11D717-7334-410F-AECD-D55CC390BF13}"/>
              </a:ext>
            </a:extLst>
          </p:cNvPr>
          <p:cNvSpPr>
            <a:spLocks noGrp="1"/>
          </p:cNvSpPr>
          <p:nvPr>
            <p:ph idx="1"/>
          </p:nvPr>
        </p:nvSpPr>
        <p:spPr>
          <a:xfrm>
            <a:off x="4424526" y="1670473"/>
            <a:ext cx="6818427" cy="3308424"/>
          </a:xfrm>
        </p:spPr>
        <p:txBody>
          <a:bodyPr anchor="ctr">
            <a:normAutofit/>
          </a:bodyPr>
          <a:lstStyle/>
          <a:p>
            <a:pPr marL="0" indent="0">
              <a:buNone/>
            </a:pPr>
            <a:r>
              <a:rPr lang="en-US" b="1" dirty="0"/>
              <a:t>	</a:t>
            </a:r>
            <a:r>
              <a:rPr lang="en-US" b="1" dirty="0">
                <a:solidFill>
                  <a:srgbClr val="002060"/>
                </a:solidFill>
              </a:rPr>
              <a:t>Debits	            		Credits		Balance</a:t>
            </a:r>
          </a:p>
          <a:p>
            <a:r>
              <a:rPr lang="en-US" b="1" dirty="0">
                <a:solidFill>
                  <a:srgbClr val="002060"/>
                </a:solidFill>
              </a:rPr>
              <a:t>	</a:t>
            </a:r>
            <a:r>
              <a:rPr lang="en-US" dirty="0">
                <a:solidFill>
                  <a:srgbClr val="002060"/>
                </a:solidFill>
                <a:latin typeface="Arial" panose="020B0604020202020204" pitchFamily="34" charset="0"/>
                <a:cs typeface="Arial" panose="020B0604020202020204" pitchFamily="34" charset="0"/>
              </a:rPr>
              <a:t> $ - -			     $ + +	   $</a:t>
            </a:r>
          </a:p>
          <a:p>
            <a:r>
              <a:rPr lang="en-US" dirty="0">
                <a:solidFill>
                  <a:srgbClr val="002060"/>
                </a:solidFill>
                <a:latin typeface="Arial" panose="020B0604020202020204" pitchFamily="34" charset="0"/>
                <a:cs typeface="Arial" panose="020B0604020202020204" pitchFamily="34" charset="0"/>
              </a:rPr>
              <a:t>	 $ - -		                  $ + +	   $</a:t>
            </a:r>
          </a:p>
          <a:p>
            <a:r>
              <a:rPr lang="en-US" dirty="0">
                <a:solidFill>
                  <a:srgbClr val="002060"/>
                </a:solidFill>
                <a:latin typeface="Arial" panose="020B0604020202020204" pitchFamily="34" charset="0"/>
                <a:cs typeface="Arial" panose="020B0604020202020204" pitchFamily="34" charset="0"/>
              </a:rPr>
              <a:t>	 $ - -		            	     $ + +	   $</a:t>
            </a:r>
          </a:p>
          <a:p>
            <a:r>
              <a:rPr lang="en-US" dirty="0">
                <a:solidFill>
                  <a:srgbClr val="002060"/>
                </a:solidFill>
                <a:latin typeface="Arial" panose="020B0604020202020204" pitchFamily="34" charset="0"/>
                <a:cs typeface="Arial" panose="020B0604020202020204" pitchFamily="34" charset="0"/>
              </a:rPr>
              <a:t>	 $ - -			     $ + +	   $</a:t>
            </a:r>
          </a:p>
        </p:txBody>
      </p:sp>
      <p:sp>
        <p:nvSpPr>
          <p:cNvPr id="3" name="TextBox 2">
            <a:extLst>
              <a:ext uri="{FF2B5EF4-FFF2-40B4-BE49-F238E27FC236}">
                <a16:creationId xmlns:a16="http://schemas.microsoft.com/office/drawing/2014/main" id="{075D629F-A434-4E80-B449-E3859B4017C3}"/>
              </a:ext>
            </a:extLst>
          </p:cNvPr>
          <p:cNvSpPr txBox="1"/>
          <p:nvPr/>
        </p:nvSpPr>
        <p:spPr>
          <a:xfrm>
            <a:off x="2112824" y="5486399"/>
            <a:ext cx="8559010" cy="400110"/>
          </a:xfrm>
          <a:prstGeom prst="rect">
            <a:avLst/>
          </a:prstGeom>
          <a:noFill/>
        </p:spPr>
        <p:txBody>
          <a:bodyPr wrap="none" rtlCol="0">
            <a:spAutoFit/>
          </a:bodyPr>
          <a:lstStyle/>
          <a:p>
            <a:pPr algn="ctr"/>
            <a:r>
              <a:rPr lang="en-US" sz="2000" dirty="0">
                <a:solidFill>
                  <a:schemeClr val="bg1"/>
                </a:solidFill>
                <a:latin typeface="Arial" panose="020B0604020202020204" pitchFamily="34" charset="0"/>
                <a:cs typeface="Arial" panose="020B0604020202020204" pitchFamily="34" charset="0"/>
              </a:rPr>
              <a:t>Markets Can Be in Public Sector or Private Sector - Required or Voluntary</a:t>
            </a:r>
          </a:p>
        </p:txBody>
      </p:sp>
    </p:spTree>
    <p:extLst>
      <p:ext uri="{BB962C8B-B14F-4D97-AF65-F5344CB8AC3E}">
        <p14:creationId xmlns:p14="http://schemas.microsoft.com/office/powerpoint/2010/main" val="339015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BF25-E7BE-43D8-A993-DA09993EB261}"/>
              </a:ext>
            </a:extLst>
          </p:cNvPr>
          <p:cNvSpPr>
            <a:spLocks noGrp="1"/>
          </p:cNvSpPr>
          <p:nvPr>
            <p:ph type="title"/>
          </p:nvPr>
        </p:nvSpPr>
        <p:spPr>
          <a:xfrm>
            <a:off x="1097280" y="286604"/>
            <a:ext cx="10058400" cy="860272"/>
          </a:xfrm>
        </p:spPr>
        <p:txBody>
          <a:bodyPr>
            <a:normAutofit/>
          </a:bodyPr>
          <a:lstStyle/>
          <a:p>
            <a:pPr algn="ctr"/>
            <a:r>
              <a:rPr lang="en-US" sz="3200" dirty="0">
                <a:latin typeface="Arial" panose="020B0604020202020204" pitchFamily="34" charset="0"/>
                <a:cs typeface="Arial" panose="020B0604020202020204" pitchFamily="34" charset="0"/>
              </a:rPr>
              <a:t>Hydrology Management Reimagined</a:t>
            </a:r>
          </a:p>
        </p:txBody>
      </p:sp>
      <p:sp>
        <p:nvSpPr>
          <p:cNvPr id="3" name="Content Placeholder 2">
            <a:extLst>
              <a:ext uri="{FF2B5EF4-FFF2-40B4-BE49-F238E27FC236}">
                <a16:creationId xmlns:a16="http://schemas.microsoft.com/office/drawing/2014/main" id="{6F159A8E-9AE0-4710-B890-910F401422AD}"/>
              </a:ext>
            </a:extLst>
          </p:cNvPr>
          <p:cNvSpPr>
            <a:spLocks noGrp="1"/>
          </p:cNvSpPr>
          <p:nvPr>
            <p:ph idx="1"/>
          </p:nvPr>
        </p:nvSpPr>
        <p:spPr>
          <a:xfrm>
            <a:off x="369570" y="2045117"/>
            <a:ext cx="11452860" cy="4503420"/>
          </a:xfrm>
        </p:spPr>
        <p:txBody>
          <a:bodyPr>
            <a:normAutofit fontScale="92500" lnSpcReduction="20000"/>
          </a:bodyPr>
          <a:lstStyle/>
          <a:p>
            <a:pPr fontAlgn="base"/>
            <a:r>
              <a:rPr lang="en-US" sz="2100" dirty="0">
                <a:solidFill>
                  <a:schemeClr val="tx1"/>
                </a:solidFill>
                <a:latin typeface="Arial" panose="020B0604020202020204" pitchFamily="34" charset="0"/>
                <a:cs typeface="Arial" panose="020B0604020202020204" pitchFamily="34" charset="0"/>
              </a:rPr>
              <a:t>During the summer of 2018, the Corps took on a large-scale habitat enhancement project in partnership with the City of Portland Bureau of Environmental Services and Parks &amp; Recreation. The project aimed to improve hydrology and habitat for protected wildlife species, including amphibians, reptiles, birds, bats and salmon by taking out an existing culvert and water control structure blocking salmonid access into the refuge.</a:t>
            </a:r>
          </a:p>
          <a:p>
            <a:pPr fontAlgn="base"/>
            <a:r>
              <a:rPr lang="en-US" sz="2100" dirty="0">
                <a:solidFill>
                  <a:schemeClr val="tx1"/>
                </a:solidFill>
                <a:latin typeface="Arial" panose="020B0604020202020204" pitchFamily="34" charset="0"/>
                <a:cs typeface="Arial" panose="020B0604020202020204" pitchFamily="34" charset="0"/>
              </a:rPr>
              <a:t>The project reestablished a less encumbered water exchange between the Willamette River and about 75-acres of wetland:</a:t>
            </a:r>
            <a:br>
              <a:rPr lang="en-US" sz="2100" dirty="0">
                <a:solidFill>
                  <a:schemeClr val="tx1"/>
                </a:solidFill>
                <a:latin typeface="Arial" panose="020B0604020202020204" pitchFamily="34" charset="0"/>
                <a:cs typeface="Arial" panose="020B0604020202020204" pitchFamily="34" charset="0"/>
              </a:rPr>
            </a:br>
            <a:endParaRPr lang="en-US" sz="2100" dirty="0">
              <a:solidFill>
                <a:schemeClr val="tx1"/>
              </a:solidFill>
              <a:latin typeface="Arial" panose="020B0604020202020204" pitchFamily="34" charset="0"/>
              <a:cs typeface="Arial" panose="020B0604020202020204" pitchFamily="34" charset="0"/>
            </a:endParaRPr>
          </a:p>
          <a:p>
            <a:pPr lvl="1" fontAlgn="base"/>
            <a:r>
              <a:rPr lang="en-US" sz="2100" dirty="0">
                <a:solidFill>
                  <a:schemeClr val="tx1"/>
                </a:solidFill>
                <a:latin typeface="Arial" panose="020B0604020202020204" pitchFamily="34" charset="0"/>
                <a:cs typeface="Arial" panose="020B0604020202020204" pitchFamily="34" charset="0"/>
              </a:rPr>
              <a:t>Replaced the existing culvert under the Springwater Corridor and railroad berm with a larger box culvert;</a:t>
            </a:r>
          </a:p>
          <a:p>
            <a:pPr lvl="1" fontAlgn="base"/>
            <a:r>
              <a:rPr lang="en-US" sz="2100" dirty="0">
                <a:solidFill>
                  <a:schemeClr val="tx1"/>
                </a:solidFill>
                <a:latin typeface="Arial" panose="020B0604020202020204" pitchFamily="34" charset="0"/>
                <a:cs typeface="Arial" panose="020B0604020202020204" pitchFamily="34" charset="0"/>
              </a:rPr>
              <a:t>Removed a water control structure;</a:t>
            </a:r>
          </a:p>
          <a:p>
            <a:pPr lvl="1" fontAlgn="base"/>
            <a:r>
              <a:rPr lang="en-US" sz="2100" dirty="0">
                <a:solidFill>
                  <a:schemeClr val="tx1"/>
                </a:solidFill>
                <a:latin typeface="Arial" panose="020B0604020202020204" pitchFamily="34" charset="0"/>
                <a:cs typeface="Arial" panose="020B0604020202020204" pitchFamily="34" charset="0"/>
              </a:rPr>
              <a:t>Excavated tidal slough channels; and</a:t>
            </a:r>
          </a:p>
          <a:p>
            <a:pPr lvl="1" fontAlgn="base"/>
            <a:r>
              <a:rPr lang="en-US" sz="2100" dirty="0">
                <a:solidFill>
                  <a:schemeClr val="tx1"/>
                </a:solidFill>
                <a:latin typeface="Arial" panose="020B0604020202020204" pitchFamily="34" charset="0"/>
                <a:cs typeface="Arial" panose="020B0604020202020204" pitchFamily="34" charset="0"/>
              </a:rPr>
              <a:t>Removed invasive plant species and replanted with native riparian and wetland species.</a:t>
            </a:r>
          </a:p>
          <a:p>
            <a:pPr fontAlgn="base"/>
            <a:r>
              <a:rPr lang="en-US" sz="2100" dirty="0">
                <a:solidFill>
                  <a:schemeClr val="tx1"/>
                </a:solidFill>
                <a:latin typeface="Arial" panose="020B0604020202020204" pitchFamily="34" charset="0"/>
                <a:cs typeface="Arial" panose="020B0604020202020204" pitchFamily="34" charset="0"/>
              </a:rPr>
              <a:t>The City of Portland owns the Oaks Bottom Wildlife Refuge and continues to be the steward of the property.</a:t>
            </a:r>
            <a:r>
              <a:rPr lang="en-US" sz="21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08718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678-06D3-4EB6-B6D7-3E26E43A4BBB}"/>
              </a:ext>
            </a:extLst>
          </p:cNvPr>
          <p:cNvSpPr>
            <a:spLocks noGrp="1"/>
          </p:cNvSpPr>
          <p:nvPr>
            <p:ph type="title"/>
          </p:nvPr>
        </p:nvSpPr>
        <p:spPr/>
        <p:txBody>
          <a:bodyPr>
            <a:normAutofit/>
          </a:bodyPr>
          <a:lstStyle/>
          <a:p>
            <a:pPr algn="ctr"/>
            <a:r>
              <a:rPr lang="en-US" sz="3200" dirty="0">
                <a:latin typeface="+mn-lt"/>
              </a:rPr>
              <a:t>Regulatory Process Research in Progress</a:t>
            </a:r>
          </a:p>
        </p:txBody>
      </p:sp>
      <p:sp>
        <p:nvSpPr>
          <p:cNvPr id="3" name="Content Placeholder 2">
            <a:extLst>
              <a:ext uri="{FF2B5EF4-FFF2-40B4-BE49-F238E27FC236}">
                <a16:creationId xmlns:a16="http://schemas.microsoft.com/office/drawing/2014/main" id="{95C49942-C4E9-4C5B-A958-830039B74675}"/>
              </a:ext>
            </a:extLst>
          </p:cNvPr>
          <p:cNvSpPr>
            <a:spLocks noGrp="1"/>
          </p:cNvSpPr>
          <p:nvPr>
            <p:ph idx="1"/>
          </p:nvPr>
        </p:nvSpPr>
        <p:spPr/>
        <p:txBody>
          <a:bodyPr/>
          <a:lstStyle/>
          <a:p>
            <a:r>
              <a:rPr lang="en-US" dirty="0"/>
              <a:t>The next few slides address the regulatory process applied to the restoration work at Oaks Bottom Wildlife Refuge per my understanding after reading the Corp’s Record of Decision and the NMFS Biological Opinion.  I am still looking into obtaining the 401 Water Quality Certification from Oregon DEQ and further ESA consultations on the southern landfill clean-up strategy. In other words, this investigation is still in progress. </a:t>
            </a:r>
          </a:p>
          <a:p>
            <a:r>
              <a:rPr lang="en-US" dirty="0"/>
              <a:t>  </a:t>
            </a:r>
          </a:p>
        </p:txBody>
      </p:sp>
    </p:spTree>
    <p:extLst>
      <p:ext uri="{BB962C8B-B14F-4D97-AF65-F5344CB8AC3E}">
        <p14:creationId xmlns:p14="http://schemas.microsoft.com/office/powerpoint/2010/main" val="14862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DF27-A5E1-4B60-847B-45BD38D4405E}"/>
              </a:ext>
            </a:extLst>
          </p:cNvPr>
          <p:cNvSpPr>
            <a:spLocks noGrp="1"/>
          </p:cNvSpPr>
          <p:nvPr>
            <p:ph type="title"/>
          </p:nvPr>
        </p:nvSpPr>
        <p:spPr>
          <a:xfrm>
            <a:off x="1097280" y="530352"/>
            <a:ext cx="9436608" cy="1371600"/>
          </a:xfrm>
        </p:spPr>
        <p:txBody>
          <a:bodyPr>
            <a:normAutofit fontScale="90000"/>
          </a:bodyPr>
          <a:lstStyle/>
          <a:p>
            <a:pPr algn="ctr"/>
            <a:r>
              <a:rPr lang="en-US" sz="3600" dirty="0">
                <a:latin typeface="Arial" panose="020B0604020202020204" pitchFamily="34" charset="0"/>
                <a:cs typeface="Arial" panose="020B0604020202020204" pitchFamily="34" charset="0"/>
              </a:rPr>
              <a:t>SLOPES – Standard Local Operating Procedures for Endangered Species</a:t>
            </a:r>
            <a:br>
              <a:rPr lang="en-US"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FDD7857-DA0E-4F7C-AA88-A6001D481F9F}"/>
              </a:ext>
            </a:extLst>
          </p:cNvPr>
          <p:cNvSpPr>
            <a:spLocks noGrp="1"/>
          </p:cNvSpPr>
          <p:nvPr>
            <p:ph idx="1"/>
          </p:nvPr>
        </p:nvSpPr>
        <p:spPr/>
        <p:txBody>
          <a:bodyPr>
            <a:noAutofit/>
          </a:bodyPr>
          <a:lstStyle/>
          <a:p>
            <a:pPr lvl="1">
              <a:spcBef>
                <a:spcPts val="0"/>
              </a:spcBef>
              <a:spcAft>
                <a:spcPts val="0"/>
              </a:spcAft>
            </a:pPr>
            <a:r>
              <a:rPr lang="en-US" sz="1600" dirty="0">
                <a:latin typeface="Arial" panose="020B0604020202020204" pitchFamily="34" charset="0"/>
                <a:cs typeface="Arial" panose="020B0604020202020204" pitchFamily="34" charset="0"/>
              </a:rPr>
              <a:t>Reg. Docs:	NWP Permits 27 (Aquatic Habitat Restoration) and 3 (Maintenance) –       				(general permits involving discharges that are similar in nature and cause 				only minimal individual and cumulative environmental effects) </a:t>
            </a:r>
          </a:p>
          <a:p>
            <a:pPr marL="201168" lvl="1" indent="0">
              <a:spcBef>
                <a:spcPts val="0"/>
              </a:spcBef>
              <a:spcAft>
                <a:spcPts val="0"/>
              </a:spcAft>
              <a:buNone/>
            </a:pPr>
            <a:r>
              <a:rPr lang="en-US" sz="1600" dirty="0">
                <a:latin typeface="Arial" panose="020B0604020202020204" pitchFamily="34" charset="0"/>
                <a:cs typeface="Arial" panose="020B0604020202020204" pitchFamily="34" charset="0"/>
              </a:rPr>
              <a:t>                            NMFS BO – 2012/02039 and 401 WQC by DEQ </a:t>
            </a:r>
          </a:p>
          <a:p>
            <a:pPr lvl="1">
              <a:spcBef>
                <a:spcPts val="0"/>
              </a:spcBef>
              <a:spcAft>
                <a:spcPts val="0"/>
              </a:spcAft>
            </a:pP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Project: Oaks Bottom Habitat Restoration and Culvert Replacement</a:t>
            </a:r>
          </a:p>
          <a:p>
            <a:pPr>
              <a:lnSpc>
                <a:spcPct val="120000"/>
              </a:lnSpc>
              <a:spcBef>
                <a:spcPts val="0"/>
              </a:spcBef>
              <a:spcAft>
                <a:spcPts val="0"/>
              </a:spcAft>
            </a:pPr>
            <a:endParaRPr lang="en-US" sz="1600" dirty="0">
              <a:latin typeface="Arial" panose="020B0604020202020204" pitchFamily="34" charset="0"/>
              <a:cs typeface="Arial" panose="020B0604020202020204" pitchFamily="34" charset="0"/>
            </a:endParaRPr>
          </a:p>
          <a:p>
            <a:pPr lvl="1">
              <a:lnSpc>
                <a:spcPct val="120000"/>
              </a:lnSpc>
              <a:spcBef>
                <a:spcPts val="0"/>
              </a:spcBef>
              <a:spcAft>
                <a:spcPts val="0"/>
              </a:spcAft>
            </a:pPr>
            <a:r>
              <a:rPr lang="en-US" sz="1600" dirty="0">
                <a:latin typeface="Arial" panose="020B0604020202020204" pitchFamily="34" charset="0"/>
                <a:cs typeface="Arial" panose="020B0604020202020204" pitchFamily="34" charset="0"/>
              </a:rPr>
              <a:t>Potential</a:t>
            </a:r>
          </a:p>
          <a:p>
            <a:pPr marL="201168" lvl="1" indent="0">
              <a:lnSpc>
                <a:spcPct val="120000"/>
              </a:lnSpc>
              <a:spcBef>
                <a:spcPts val="0"/>
              </a:spcBef>
              <a:spcAft>
                <a:spcPts val="0"/>
              </a:spcAft>
              <a:buNone/>
            </a:pPr>
            <a:r>
              <a:rPr lang="en-US" sz="1600" dirty="0">
                <a:latin typeface="Arial" panose="020B0604020202020204" pitchFamily="34" charset="0"/>
                <a:cs typeface="Arial" panose="020B0604020202020204" pitchFamily="34" charset="0"/>
              </a:rPr>
              <a:t>   Species</a:t>
            </a:r>
          </a:p>
          <a:p>
            <a:pPr>
              <a:lnSpc>
                <a:spcPct val="120000"/>
              </a:lnSpc>
              <a:spcBef>
                <a:spcPts val="0"/>
              </a:spcBef>
              <a:spcAft>
                <a:spcPts val="0"/>
              </a:spcAft>
            </a:pPr>
            <a:r>
              <a:rPr lang="en-US" sz="1600" dirty="0">
                <a:latin typeface="Arial" panose="020B0604020202020204" pitchFamily="34" charset="0"/>
                <a:cs typeface="Arial" panose="020B0604020202020204" pitchFamily="34" charset="0"/>
              </a:rPr>
              <a:t>     at Risk: 	Upper Willamette River and Lower Columbia River Steelhead </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Upper Willamette River and Lower Columbia River Chinook</a:t>
            </a:r>
          </a:p>
          <a:p>
            <a:pPr>
              <a:lnSpc>
                <a:spcPct val="120000"/>
              </a:lnSpc>
              <a:spcBef>
                <a:spcPts val="0"/>
              </a:spcBef>
              <a:spcAft>
                <a:spcPts val="0"/>
              </a:spcAft>
            </a:pP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Lower Columbia River Coho</a:t>
            </a:r>
            <a:endParaRPr lang="en-US" sz="1600" dirty="0"/>
          </a:p>
        </p:txBody>
      </p:sp>
    </p:spTree>
    <p:extLst>
      <p:ext uri="{BB962C8B-B14F-4D97-AF65-F5344CB8AC3E}">
        <p14:creationId xmlns:p14="http://schemas.microsoft.com/office/powerpoint/2010/main" val="20092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F6D4-A0D7-43F0-8F56-17058A336E82}"/>
              </a:ext>
            </a:extLst>
          </p:cNvPr>
          <p:cNvSpPr>
            <a:spLocks noGrp="1"/>
          </p:cNvSpPr>
          <p:nvPr>
            <p:ph type="title"/>
          </p:nvPr>
        </p:nvSpPr>
        <p:spPr/>
        <p:txBody>
          <a:bodyPr/>
          <a:lstStyle/>
          <a:p>
            <a:r>
              <a:rPr lang="en-US" dirty="0"/>
              <a:t>SLOPES Activities Covered Relevant to Oaks Bottom Restoration Project</a:t>
            </a:r>
          </a:p>
        </p:txBody>
      </p:sp>
      <p:sp>
        <p:nvSpPr>
          <p:cNvPr id="3" name="Content Placeholder 2">
            <a:extLst>
              <a:ext uri="{FF2B5EF4-FFF2-40B4-BE49-F238E27FC236}">
                <a16:creationId xmlns:a16="http://schemas.microsoft.com/office/drawing/2014/main" id="{58A45545-0176-4826-88CD-4FE91447482C}"/>
              </a:ext>
            </a:extLst>
          </p:cNvPr>
          <p:cNvSpPr>
            <a:spLocks noGrp="1"/>
          </p:cNvSpPr>
          <p:nvPr>
            <p:ph idx="1"/>
          </p:nvPr>
        </p:nvSpPr>
        <p:spPr/>
        <p:txBody>
          <a:bodyPr>
            <a:normAutofit lnSpcReduction="10000"/>
          </a:bodyPr>
          <a:lstStyle/>
          <a:p>
            <a:r>
              <a:rPr lang="en-US" b="1" dirty="0"/>
              <a:t>Water Control Structure Removal </a:t>
            </a:r>
            <a:r>
              <a:rPr lang="en-US" dirty="0"/>
              <a:t>to reconnect stream corridors, reestablish wetlands, improve fish passage, and restore more natural channel and flow conditions, by removing earthen embankments, subsurface drainage features, spillway systems, tide gates, outfalls, pipes, instream flow redirection structures (e.g., drop structure, gabion, groin), or similar devices used to control, discharge, or maintain water levels. </a:t>
            </a:r>
          </a:p>
          <a:p>
            <a:r>
              <a:rPr lang="en-US" b="1" dirty="0"/>
              <a:t>Off- and Side-Channel Habitat Restoration </a:t>
            </a:r>
            <a:r>
              <a:rPr lang="en-US" dirty="0"/>
              <a:t>to reconnect stream channels with floodplains, increase habitat diversity and complexity, improve flow heterogeneity, provide long-term nutrient storage and substrate for aquatic macroinvertebrates, moderate flow disturbances, increase retention of leaf litter, and provide refuge for fish during high flows by restoring or modifying hydrologic and other essential habitat features of historical river floodplain swales, abandoned side channels, and floodplain channels. </a:t>
            </a:r>
          </a:p>
        </p:txBody>
      </p:sp>
    </p:spTree>
    <p:extLst>
      <p:ext uri="{BB962C8B-B14F-4D97-AF65-F5344CB8AC3E}">
        <p14:creationId xmlns:p14="http://schemas.microsoft.com/office/powerpoint/2010/main" val="100269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CDC6-8661-4B86-9BA9-3EAAB107DDF5}"/>
              </a:ext>
            </a:extLst>
          </p:cNvPr>
          <p:cNvSpPr>
            <a:spLocks noGrp="1"/>
          </p:cNvSpPr>
          <p:nvPr>
            <p:ph type="title"/>
          </p:nvPr>
        </p:nvSpPr>
        <p:spPr/>
        <p:txBody>
          <a:bodyPr>
            <a:normAutofit fontScale="90000"/>
          </a:bodyPr>
          <a:lstStyle/>
          <a:p>
            <a:pPr algn="ctr"/>
            <a:r>
              <a:rPr lang="en-US" sz="3200" dirty="0">
                <a:latin typeface="Arial" panose="020B0604020202020204" pitchFamily="34" charset="0"/>
                <a:cs typeface="Arial" panose="020B0604020202020204" pitchFamily="34" charset="0"/>
              </a:rPr>
              <a:t>Permitting Considerations as Characterized by the Report</a:t>
            </a:r>
            <a:br>
              <a:rPr lang="en-US" dirty="0"/>
            </a:br>
            <a:endParaRPr lang="en-US" dirty="0"/>
          </a:p>
        </p:txBody>
      </p:sp>
      <p:sp>
        <p:nvSpPr>
          <p:cNvPr id="3" name="Content Placeholder 2">
            <a:extLst>
              <a:ext uri="{FF2B5EF4-FFF2-40B4-BE49-F238E27FC236}">
                <a16:creationId xmlns:a16="http://schemas.microsoft.com/office/drawing/2014/main" id="{7CEAED26-E96A-4E8D-8039-69C7F79AEE54}"/>
              </a:ext>
            </a:extLst>
          </p:cNvPr>
          <p:cNvSpPr>
            <a:spLocks noGrp="1"/>
          </p:cNvSpPr>
          <p:nvPr>
            <p:ph idx="1"/>
          </p:nvPr>
        </p:nvSpPr>
        <p:spPr>
          <a:xfrm>
            <a:off x="349321" y="1943815"/>
            <a:ext cx="11250204" cy="3760891"/>
          </a:xfrm>
        </p:spPr>
        <p:txBody>
          <a:bodyPr>
            <a:noAutofit/>
          </a:bodyPr>
          <a:lstStyle/>
          <a:p>
            <a:r>
              <a:rPr lang="en-US" sz="1600" dirty="0">
                <a:solidFill>
                  <a:srgbClr val="000000"/>
                </a:solidFill>
                <a:latin typeface="+mj-lt"/>
              </a:rPr>
              <a:t>Permitting requirements are considered in the evaluation of the removal action alternatives</a:t>
            </a:r>
            <a:r>
              <a:rPr lang="en-US" sz="1600" b="1" i="1" dirty="0">
                <a:solidFill>
                  <a:srgbClr val="000000"/>
                </a:solidFill>
                <a:latin typeface="+mj-lt"/>
              </a:rPr>
              <a:t>. Minimizing the permits required will result in removal actions that can be more expeditiously and easily implemented, at lower cost</a:t>
            </a:r>
            <a:r>
              <a:rPr lang="en-US" sz="1600" dirty="0">
                <a:solidFill>
                  <a:srgbClr val="000000"/>
                </a:solidFill>
                <a:latin typeface="+mj-lt"/>
              </a:rPr>
              <a:t>. To prepare for the proposed removal action, BES coordinated with he Streamlining Team, which includes the following permitting agencies: National Marine Fisheries Service (NMFS), the U.S. Army Corps of Engineers (Corps), the U.S. Fish and Wildlife Service (USFWS), Oregon Department of State Lands (DSL), DEQ, Oregon Department of Fish and Wildlife (ODFW), and the City of Portland Bureau of Development Services (BDS). The Streamlining Team indicated that the permits that are listed below and discussed in the Report are normally required for removal alternatives similar to those proposed herein. United States Army Corps of Engineers (USACE): Section 404 Nationwide Permit #38 (Cleanup of Hazardous and Toxic Waste). The Alternatives described in the Report could be implemented following submittal of a Pre‐Construction Notification (NWP PCN).  City of Portland Greenway Permit: Required for work completed within a Greenway overlay zone if more than 50 cubic yards of excavation and/or fill will be completed. The alternatives described in  the Report would require less than 50 cubic yards of excavation/filling; therefore, the alternatives would be exempt from Greenway regulations. Department of State Lands (DSL) Removal Fill Permit: The project area is outside of essential salmonid habitat. Therefore, a permit is only required if the cumulative total of excavation and fill is greater than 50 cubic yards (i.e., greater than 50 cubic yards of fill or greater than 50 cubic yards of excavation). The alternatives described in would require less than 50 cubic yards of excavation/filling; therefore, a DSL Removal Fill Permit would not be required. BES will continue to coordinate with the permitting agencies to determine if other permits (e.g., BES Site Development Permit and DEQ Section 401 certification) will be required.</a:t>
            </a:r>
            <a:endParaRPr lang="en-US" sz="1600" dirty="0">
              <a:latin typeface="+mj-lt"/>
            </a:endParaRPr>
          </a:p>
        </p:txBody>
      </p:sp>
    </p:spTree>
    <p:extLst>
      <p:ext uri="{BB962C8B-B14F-4D97-AF65-F5344CB8AC3E}">
        <p14:creationId xmlns:p14="http://schemas.microsoft.com/office/powerpoint/2010/main" val="4012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object&#10;&#10;Description automatically generated">
            <a:extLst>
              <a:ext uri="{FF2B5EF4-FFF2-40B4-BE49-F238E27FC236}">
                <a16:creationId xmlns:a16="http://schemas.microsoft.com/office/drawing/2014/main" id="{04D88C6F-BD31-44CC-88AD-5D9E29F7E849}"/>
              </a:ext>
            </a:extLst>
          </p:cNvPr>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Tree>
    <p:extLst>
      <p:ext uri="{BB962C8B-B14F-4D97-AF65-F5344CB8AC3E}">
        <p14:creationId xmlns:p14="http://schemas.microsoft.com/office/powerpoint/2010/main" val="25713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A4F95800-AE0F-4DD5-B730-E3D279EB9526}"/>
              </a:ext>
            </a:extLst>
          </p:cNvPr>
          <p:cNvPicPr>
            <a:picLocks/>
          </p:cNvPicPr>
          <p:nvPr/>
        </p:nvPicPr>
        <p:blipFill rotWithShape="1">
          <a:blip r:embed="rId3">
            <a:extLst>
              <a:ext uri="{28A0092B-C50C-407E-A947-70E740481C1C}">
                <a14:useLocalDpi xmlns:a14="http://schemas.microsoft.com/office/drawing/2010/main" val="0"/>
              </a:ext>
            </a:extLst>
          </a:blip>
          <a:srcRect t="14351" r="-2" b="3720"/>
          <a:stretch/>
        </p:blipFill>
        <p:spPr bwMode="auto">
          <a:xfrm>
            <a:off x="633999" y="640080"/>
            <a:ext cx="6275667" cy="5577840"/>
          </a:xfrm>
          <a:prstGeom prst="rect">
            <a:avLst/>
          </a:prstGeom>
          <a:noFill/>
        </p:spPr>
      </p:pic>
      <p:sp>
        <p:nvSpPr>
          <p:cNvPr id="26" name="Rectangle 25">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24842FA-B825-4A86-9EB1-2D15551E0450}"/>
              </a:ext>
            </a:extLst>
          </p:cNvPr>
          <p:cNvSpPr>
            <a:spLocks noGrp="1"/>
          </p:cNvSpPr>
          <p:nvPr>
            <p:ph type="title"/>
          </p:nvPr>
        </p:nvSpPr>
        <p:spPr>
          <a:xfrm>
            <a:off x="8041319" y="230028"/>
            <a:ext cx="3659246" cy="1486714"/>
          </a:xfrm>
        </p:spPr>
        <p:txBody>
          <a:bodyPr vert="horz" lIns="91440" tIns="45720" rIns="91440" bIns="45720" rtlCol="0" anchor="b">
            <a:normAutofit/>
          </a:bodyPr>
          <a:lstStyle/>
          <a:p>
            <a:pPr algn="ctr"/>
            <a:r>
              <a:rPr lang="en-US" sz="3200" dirty="0">
                <a:solidFill>
                  <a:srgbClr val="FFFFFF"/>
                </a:solidFill>
                <a:latin typeface="Arial" panose="020B0604020202020204" pitchFamily="34" charset="0"/>
                <a:cs typeface="Arial" panose="020B0604020202020204" pitchFamily="34" charset="0"/>
              </a:rPr>
              <a:t>Managed for Natural Area Recovery Goals</a:t>
            </a:r>
          </a:p>
        </p:txBody>
      </p:sp>
      <p:cxnSp>
        <p:nvCxnSpPr>
          <p:cNvPr id="28" name="Straight Connector 27">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map&#10;&#10;Description automatically generated">
            <a:extLst>
              <a:ext uri="{FF2B5EF4-FFF2-40B4-BE49-F238E27FC236}">
                <a16:creationId xmlns:a16="http://schemas.microsoft.com/office/drawing/2014/main" id="{A87F7FDE-7830-41F8-A0E2-E42BE349B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111" y="3869973"/>
            <a:ext cx="2224793" cy="2707955"/>
          </a:xfrm>
          <a:prstGeom prst="rect">
            <a:avLst/>
          </a:prstGeom>
        </p:spPr>
      </p:pic>
      <p:sp>
        <p:nvSpPr>
          <p:cNvPr id="3" name="TextBox 2">
            <a:extLst>
              <a:ext uri="{FF2B5EF4-FFF2-40B4-BE49-F238E27FC236}">
                <a16:creationId xmlns:a16="http://schemas.microsoft.com/office/drawing/2014/main" id="{5DFA893A-403E-41DD-B44F-81E77C8ABC97}"/>
              </a:ext>
            </a:extLst>
          </p:cNvPr>
          <p:cNvSpPr txBox="1"/>
          <p:nvPr/>
        </p:nvSpPr>
        <p:spPr>
          <a:xfrm>
            <a:off x="7724622" y="1840797"/>
            <a:ext cx="4575996" cy="1754326"/>
          </a:xfrm>
          <a:prstGeom prst="rect">
            <a:avLst/>
          </a:prstGeom>
          <a:noFill/>
        </p:spPr>
        <p:txBody>
          <a:bodyPr wrap="none" rtlCol="0">
            <a:spAutoFit/>
          </a:bodyPr>
          <a:lstStyle/>
          <a:p>
            <a:r>
              <a:rPr lang="en-US" sz="1200" dirty="0">
                <a:solidFill>
                  <a:schemeClr val="bg1"/>
                </a:solidFill>
              </a:rPr>
              <a:t>The purpose of the proposed action is to restore a more </a:t>
            </a:r>
          </a:p>
          <a:p>
            <a:r>
              <a:rPr lang="en-US" sz="1200" dirty="0">
                <a:solidFill>
                  <a:schemeClr val="bg1"/>
                </a:solidFill>
              </a:rPr>
              <a:t>natural tidal hydrologic connection between Oaks Bottom </a:t>
            </a:r>
          </a:p>
          <a:p>
            <a:r>
              <a:rPr lang="en-US" sz="1200" dirty="0">
                <a:solidFill>
                  <a:schemeClr val="bg1"/>
                </a:solidFill>
              </a:rPr>
              <a:t>and the Lower Willamette River, improve diverse fish and </a:t>
            </a:r>
          </a:p>
          <a:p>
            <a:r>
              <a:rPr lang="en-US" sz="1200" dirty="0">
                <a:solidFill>
                  <a:schemeClr val="bg1"/>
                </a:solidFill>
              </a:rPr>
              <a:t>wildlife habitats, reduce non-native species populations, and </a:t>
            </a:r>
          </a:p>
          <a:p>
            <a:r>
              <a:rPr lang="en-US" sz="1200" dirty="0">
                <a:solidFill>
                  <a:schemeClr val="bg1"/>
                </a:solidFill>
              </a:rPr>
              <a:t>provide unhindered fish passage into and out of Oaks Bottom. </a:t>
            </a:r>
          </a:p>
          <a:p>
            <a:r>
              <a:rPr lang="en-US" sz="1200" dirty="0">
                <a:solidFill>
                  <a:schemeClr val="bg1"/>
                </a:solidFill>
              </a:rPr>
              <a:t>In January 2016, the city entered into a formal Water Resources </a:t>
            </a:r>
          </a:p>
          <a:p>
            <a:r>
              <a:rPr lang="en-US" sz="1200" dirty="0">
                <a:solidFill>
                  <a:schemeClr val="bg1"/>
                </a:solidFill>
              </a:rPr>
              <a:t>Development Act Section 206 Project Partnership Agreement </a:t>
            </a:r>
          </a:p>
          <a:p>
            <a:r>
              <a:rPr lang="en-US" sz="1200" dirty="0">
                <a:solidFill>
                  <a:schemeClr val="bg1"/>
                </a:solidFill>
              </a:rPr>
              <a:t>with the U.S. Army Corps of Engineers which provides a cost </a:t>
            </a:r>
          </a:p>
          <a:p>
            <a:r>
              <a:rPr lang="en-US" sz="1200" dirty="0">
                <a:solidFill>
                  <a:schemeClr val="bg1"/>
                </a:solidFill>
              </a:rPr>
              <a:t>share 65/35 federal/city.</a:t>
            </a:r>
            <a:endParaRPr lang="en-US" sz="1200" dirty="0">
              <a:solidFill>
                <a:schemeClr val="bg1"/>
              </a:solidFill>
              <a:cs typeface="Arial" panose="020B0604020202020204" pitchFamily="34" charset="0"/>
            </a:endParaRPr>
          </a:p>
        </p:txBody>
      </p:sp>
    </p:spTree>
    <p:extLst>
      <p:ext uri="{BB962C8B-B14F-4D97-AF65-F5344CB8AC3E}">
        <p14:creationId xmlns:p14="http://schemas.microsoft.com/office/powerpoint/2010/main" val="146887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579D91-B8A4-4251-9DD9-26F57E9C0010}"/>
              </a:ext>
            </a:extLst>
          </p:cNvPr>
          <p:cNvSpPr>
            <a:spLocks noGrp="1"/>
          </p:cNvSpPr>
          <p:nvPr>
            <p:ph type="title"/>
          </p:nvPr>
        </p:nvSpPr>
        <p:spPr>
          <a:xfrm>
            <a:off x="633999" y="4550230"/>
            <a:ext cx="10909073" cy="680003"/>
          </a:xfrm>
        </p:spPr>
        <p:txBody>
          <a:bodyPr vert="horz" lIns="91440" tIns="45720" rIns="91440" bIns="45720" rtlCol="0" anchor="b">
            <a:normAutofit/>
          </a:bodyPr>
          <a:lstStyle/>
          <a:p>
            <a:pPr algn="ctr"/>
            <a:r>
              <a:rPr lang="en-US" sz="3200" dirty="0">
                <a:solidFill>
                  <a:schemeClr val="bg1"/>
                </a:solidFill>
                <a:latin typeface="Arial" panose="020B0604020202020204" pitchFamily="34" charset="0"/>
                <a:cs typeface="Arial" panose="020B0604020202020204" pitchFamily="34" charset="0"/>
              </a:rPr>
              <a:t>New Culvert Design and Construction</a:t>
            </a:r>
          </a:p>
        </p:txBody>
      </p:sp>
      <p:pic>
        <p:nvPicPr>
          <p:cNvPr id="4" name="Content Placeholder 3" descr="DAVID F. ASHTON - LKE Corporation President and Lead Ecologist Kim Erion points to the ancient Oregon Electric Railway Trolley pilings that had been unearthed while digging the cut to remove the old Oaks Bottom culvert. The white piping system removes and recycles water in the work area. ">
            <a:extLst>
              <a:ext uri="{FF2B5EF4-FFF2-40B4-BE49-F238E27FC236}">
                <a16:creationId xmlns:a16="http://schemas.microsoft.com/office/drawing/2014/main" id="{4569FDD5-F517-4C4B-8C4D-163F38335795}"/>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7669" b="3"/>
          <a:stretch/>
        </p:blipFill>
        <p:spPr bwMode="auto">
          <a:xfrm>
            <a:off x="6141720" y="3"/>
            <a:ext cx="6050279" cy="4242812"/>
          </a:xfrm>
          <a:prstGeom prst="rect">
            <a:avLst/>
          </a:prstGeom>
          <a:noFill/>
        </p:spPr>
      </p:pic>
      <p:cxnSp>
        <p:nvCxnSpPr>
          <p:cNvPr id="16" name="Straight Connector 15">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close up of text on a white background&#10;&#10;Description automatically generated">
            <a:extLst>
              <a:ext uri="{FF2B5EF4-FFF2-40B4-BE49-F238E27FC236}">
                <a16:creationId xmlns:a16="http://schemas.microsoft.com/office/drawing/2014/main" id="{5ABFBBA1-A45D-40C1-9B04-81A74607A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 y="0"/>
            <a:ext cx="6096000" cy="4242815"/>
          </a:xfrm>
          <a:prstGeom prst="rect">
            <a:avLst/>
          </a:prstGeom>
        </p:spPr>
      </p:pic>
    </p:spTree>
    <p:extLst>
      <p:ext uri="{BB962C8B-B14F-4D97-AF65-F5344CB8AC3E}">
        <p14:creationId xmlns:p14="http://schemas.microsoft.com/office/powerpoint/2010/main" val="1283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hlinkClick r:id="rId2" tooltip="&quot;&quot;"/>
            <a:extLst>
              <a:ext uri="{FF2B5EF4-FFF2-40B4-BE49-F238E27FC236}">
                <a16:creationId xmlns:a16="http://schemas.microsoft.com/office/drawing/2014/main" id="{C63878C4-E2C5-43C1-A61F-AAD8207D601A}"/>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12396" b="3334"/>
          <a:stretch/>
        </p:blipFill>
        <p:spPr bwMode="auto">
          <a:xfrm>
            <a:off x="20" y="10"/>
            <a:ext cx="12191980" cy="6857990"/>
          </a:xfrm>
          <a:prstGeom prst="rect">
            <a:avLst/>
          </a:prstGeom>
          <a:noFill/>
        </p:spPr>
      </p:pic>
    </p:spTree>
    <p:extLst>
      <p:ext uri="{BB962C8B-B14F-4D97-AF65-F5344CB8AC3E}">
        <p14:creationId xmlns:p14="http://schemas.microsoft.com/office/powerpoint/2010/main" val="64281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0A4580-74EB-4609-8C2E-6E215A10EE93}"/>
              </a:ext>
            </a:extLst>
          </p:cNvPr>
          <p:cNvSpPr>
            <a:spLocks noGrp="1"/>
          </p:cNvSpPr>
          <p:nvPr>
            <p:ph type="title"/>
          </p:nvPr>
        </p:nvSpPr>
        <p:spPr>
          <a:xfrm>
            <a:off x="492370" y="516836"/>
            <a:ext cx="3084844" cy="1961086"/>
          </a:xfrm>
        </p:spPr>
        <p:txBody>
          <a:bodyPr>
            <a:normAutofit/>
          </a:bodyPr>
          <a:lstStyle/>
          <a:p>
            <a:r>
              <a:rPr lang="en-US" sz="4000" dirty="0">
                <a:solidFill>
                  <a:srgbClr val="FFFFFF"/>
                </a:solidFill>
              </a:rPr>
              <a:t>Old Culvert Compared to New Culvert</a:t>
            </a: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n old stone building&#10;&#10;Description automatically generated">
            <a:extLst>
              <a:ext uri="{FF2B5EF4-FFF2-40B4-BE49-F238E27FC236}">
                <a16:creationId xmlns:a16="http://schemas.microsoft.com/office/drawing/2014/main" id="{CD984322-A487-4C8C-A469-F173544C4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69" y="759558"/>
            <a:ext cx="6753561" cy="557784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3" name="Picture 12" descr="A picture containing screenshot&#10;&#10;Description automatically generated">
            <a:extLst>
              <a:ext uri="{FF2B5EF4-FFF2-40B4-BE49-F238E27FC236}">
                <a16:creationId xmlns:a16="http://schemas.microsoft.com/office/drawing/2014/main" id="{14206FE6-F838-45E8-A425-BA8F823DD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77" y="2749997"/>
            <a:ext cx="3333750" cy="3790950"/>
          </a:xfrm>
          <a:prstGeom prst="rect">
            <a:avLst/>
          </a:prstGeom>
        </p:spPr>
      </p:pic>
    </p:spTree>
    <p:extLst>
      <p:ext uri="{BB962C8B-B14F-4D97-AF65-F5344CB8AC3E}">
        <p14:creationId xmlns:p14="http://schemas.microsoft.com/office/powerpoint/2010/main" val="265479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tree, mountain&#10;&#10;Description automatically generated">
            <a:extLst>
              <a:ext uri="{FF2B5EF4-FFF2-40B4-BE49-F238E27FC236}">
                <a16:creationId xmlns:a16="http://schemas.microsoft.com/office/drawing/2014/main" id="{4B8FC1B7-DF5E-4288-B564-1CB5AFBE91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75349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bridge, road&#10;&#10;Description automatically generated">
            <a:extLst>
              <a:ext uri="{FF2B5EF4-FFF2-40B4-BE49-F238E27FC236}">
                <a16:creationId xmlns:a16="http://schemas.microsoft.com/office/drawing/2014/main" id="{ECE5C442-FEC1-4B3C-BAFD-66FD94D2EE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4426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close up of a tree&#10;&#10;Description automatically generated">
            <a:extLst>
              <a:ext uri="{FF2B5EF4-FFF2-40B4-BE49-F238E27FC236}">
                <a16:creationId xmlns:a16="http://schemas.microsoft.com/office/drawing/2014/main" id="{FBB04DFB-7CD1-4520-A20F-D4224D34D0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247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tree with a mountain in the background&#10;&#10;Description automatically generated">
            <a:extLst>
              <a:ext uri="{FF2B5EF4-FFF2-40B4-BE49-F238E27FC236}">
                <a16:creationId xmlns:a16="http://schemas.microsoft.com/office/drawing/2014/main" id="{A867B6C4-B9DB-4A98-9F00-42AD45E75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03925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Content Placeholder 6" descr="A picture containing text, newspaper&#10;&#10;Description automatically generated">
            <a:extLst>
              <a:ext uri="{FF2B5EF4-FFF2-40B4-BE49-F238E27FC236}">
                <a16:creationId xmlns:a16="http://schemas.microsoft.com/office/drawing/2014/main" id="{316503CC-0169-4F2F-90B6-FF188E4B50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9329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tree in a field&#10;&#10;Description automatically generated">
            <a:extLst>
              <a:ext uri="{FF2B5EF4-FFF2-40B4-BE49-F238E27FC236}">
                <a16:creationId xmlns:a16="http://schemas.microsoft.com/office/drawing/2014/main" id="{8EA5E15E-86D9-44D5-B37E-892D9CBAEF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7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sitting, indoor&#10;&#10;Description automatically generated">
            <a:extLst>
              <a:ext uri="{FF2B5EF4-FFF2-40B4-BE49-F238E27FC236}">
                <a16:creationId xmlns:a16="http://schemas.microsoft.com/office/drawing/2014/main" id="{824113BA-99D1-45B3-B8D7-BB1B3312E3C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934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0F2330-DAEC-4850-9183-7284BACD59F6}"/>
              </a:ext>
            </a:extLst>
          </p:cNvPr>
          <p:cNvSpPr>
            <a:spLocks noGrp="1"/>
          </p:cNvSpPr>
          <p:nvPr>
            <p:ph type="title"/>
          </p:nvPr>
        </p:nvSpPr>
        <p:spPr>
          <a:xfrm>
            <a:off x="5172074" y="286603"/>
            <a:ext cx="5983605" cy="1450757"/>
          </a:xfrm>
        </p:spPr>
        <p:txBody>
          <a:bodyPr vert="horz" lIns="91440" tIns="45720" rIns="91440" bIns="45720" rtlCol="0">
            <a:normAutofit/>
          </a:bodyPr>
          <a:lstStyle/>
          <a:p>
            <a:pPr algn="ctr"/>
            <a:r>
              <a:rPr lang="en-US" sz="3200" dirty="0">
                <a:latin typeface="Arial" panose="020B0604020202020204" pitchFamily="34" charset="0"/>
                <a:cs typeface="Arial" panose="020B0604020202020204" pitchFamily="34" charset="0"/>
              </a:rPr>
              <a:t>Channel Work</a:t>
            </a:r>
          </a:p>
        </p:txBody>
      </p:sp>
      <p:pic>
        <p:nvPicPr>
          <p:cNvPr id="5" name="Content Placeholder 4" descr="A close up of a tree&#10;&#10;Description automatically generated">
            <a:extLst>
              <a:ext uri="{FF2B5EF4-FFF2-40B4-BE49-F238E27FC236}">
                <a16:creationId xmlns:a16="http://schemas.microsoft.com/office/drawing/2014/main" id="{BC0251BE-4A5D-4FB4-BAE4-9CBDD9A9EE86}"/>
              </a:ext>
            </a:extLst>
          </p:cNvPr>
          <p:cNvPicPr>
            <a:picLocks noChangeAspect="1"/>
          </p:cNvPicPr>
          <p:nvPr/>
        </p:nvPicPr>
        <p:blipFill rotWithShape="1">
          <a:blip r:embed="rId2">
            <a:extLst>
              <a:ext uri="{28A0092B-C50C-407E-A947-70E740481C1C}">
                <a14:useLocalDpi xmlns:a14="http://schemas.microsoft.com/office/drawing/2010/main" val="0"/>
              </a:ext>
            </a:extLst>
          </a:blip>
          <a:srcRect r="15774"/>
          <a:stretch/>
        </p:blipFill>
        <p:spPr>
          <a:xfrm rot="16200000">
            <a:off x="-1138951" y="1138951"/>
            <a:ext cx="6858000" cy="4580097"/>
          </a:xfrm>
          <a:prstGeom prst="rect">
            <a:avLst/>
          </a:prstGeom>
        </p:spPr>
      </p:pic>
      <p:cxnSp>
        <p:nvCxnSpPr>
          <p:cNvPr id="29" name="Straight Connector 28">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0682ABF-F082-48B0-AC69-34084DDDDF92}"/>
              </a:ext>
            </a:extLst>
          </p:cNvPr>
          <p:cNvSpPr>
            <a:spLocks noGrp="1"/>
          </p:cNvSpPr>
          <p:nvPr>
            <p:ph idx="1"/>
          </p:nvPr>
        </p:nvSpPr>
        <p:spPr>
          <a:xfrm>
            <a:off x="5172074" y="2108201"/>
            <a:ext cx="5983606" cy="3760891"/>
          </a:xfrm>
        </p:spPr>
        <p:txBody>
          <a:bodyPr>
            <a:normAutofit/>
          </a:bodyPr>
          <a:lstStyle/>
          <a:p>
            <a:r>
              <a:rPr lang="en-US" b="1" dirty="0">
                <a:latin typeface="Arial" panose="020B0604020202020204" pitchFamily="34" charset="0"/>
                <a:cs typeface="Arial" panose="020B0604020202020204" pitchFamily="34" charset="0"/>
              </a:rPr>
              <a:t>Off- and Side-Channel Habitat Restoration </a:t>
            </a:r>
            <a:r>
              <a:rPr lang="en-US" dirty="0">
                <a:latin typeface="Arial" panose="020B0604020202020204" pitchFamily="34" charset="0"/>
                <a:cs typeface="Arial" panose="020B0604020202020204" pitchFamily="34" charset="0"/>
              </a:rPr>
              <a:t>to reconnect stream channels with floodplains, increase habitat diversity and complexity, improve flow heterogeneity, provide long-term nutrient storage and substrate for aquatic macroinvert-ebrates, moderate flow disturbances, increase retention of leaf litter, and provide refuge for fish during high flows by restoring or modifying hydrologic and other essential habitat features of historical river floodplain swales, abandoned side channels, and floodplain channels. </a:t>
            </a:r>
          </a:p>
          <a:p>
            <a:endParaRPr lang="en-US" dirty="0"/>
          </a:p>
        </p:txBody>
      </p:sp>
    </p:spTree>
    <p:extLst>
      <p:ext uri="{BB962C8B-B14F-4D97-AF65-F5344CB8AC3E}">
        <p14:creationId xmlns:p14="http://schemas.microsoft.com/office/powerpoint/2010/main" val="31044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CDFC28-F603-4E4B-B092-5924522D8C1D}"/>
              </a:ext>
            </a:extLst>
          </p:cNvPr>
          <p:cNvSpPr>
            <a:spLocks noGrp="1"/>
          </p:cNvSpPr>
          <p:nvPr>
            <p:ph type="title"/>
          </p:nvPr>
        </p:nvSpPr>
        <p:spPr>
          <a:xfrm>
            <a:off x="1036320" y="286603"/>
            <a:ext cx="10058400" cy="1450757"/>
          </a:xfrm>
        </p:spPr>
        <p:txBody>
          <a:bodyPr>
            <a:normAutofit/>
          </a:bodyPr>
          <a:lstStyle/>
          <a:p>
            <a:pPr algn="ctr"/>
            <a:r>
              <a:rPr lang="en-US" sz="3200" dirty="0">
                <a:latin typeface="Arial" panose="020B0604020202020204" pitchFamily="34" charset="0"/>
                <a:cs typeface="Arial" panose="020B0604020202020204" pitchFamily="34" charset="0"/>
              </a:rPr>
              <a:t>Climate Change in the Willamette Valley</a:t>
            </a:r>
          </a:p>
        </p:txBody>
      </p:sp>
      <p:cxnSp>
        <p:nvCxnSpPr>
          <p:cNvPr id="16" name="Straight Connector 15">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1509"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walking in the snow&#10;&#10;Description automatically generated">
            <a:extLst>
              <a:ext uri="{FF2B5EF4-FFF2-40B4-BE49-F238E27FC236}">
                <a16:creationId xmlns:a16="http://schemas.microsoft.com/office/drawing/2014/main" id="{724EC607-37DC-4636-8939-6B356D67CDF1}"/>
              </a:ext>
            </a:extLst>
          </p:cNvPr>
          <p:cNvPicPr>
            <a:picLocks noChangeAspect="1"/>
          </p:cNvPicPr>
          <p:nvPr/>
        </p:nvPicPr>
        <p:blipFill rotWithShape="1">
          <a:blip r:embed="rId3">
            <a:extLst>
              <a:ext uri="{28A0092B-C50C-407E-A947-70E740481C1C}">
                <a14:useLocalDpi xmlns:a14="http://schemas.microsoft.com/office/drawing/2010/main" val="0"/>
              </a:ext>
            </a:extLst>
          </a:blip>
          <a:srcRect l="26215" r="20794" b="-1"/>
          <a:stretch/>
        </p:blipFill>
        <p:spPr>
          <a:xfrm>
            <a:off x="1036320" y="2108199"/>
            <a:ext cx="3044106" cy="3760873"/>
          </a:xfrm>
          <a:prstGeom prst="rect">
            <a:avLst/>
          </a:prstGeom>
        </p:spPr>
      </p:pic>
      <p:pic>
        <p:nvPicPr>
          <p:cNvPr id="9" name="Picture 8" descr="A picture containing sky, outdoor, water, clock&#10;&#10;Description automatically generated">
            <a:extLst>
              <a:ext uri="{FF2B5EF4-FFF2-40B4-BE49-F238E27FC236}">
                <a16:creationId xmlns:a16="http://schemas.microsoft.com/office/drawing/2014/main" id="{0BF454AF-8D16-46DE-BBFC-193DDCB83B9A}"/>
              </a:ext>
            </a:extLst>
          </p:cNvPr>
          <p:cNvPicPr>
            <a:picLocks noChangeAspect="1"/>
          </p:cNvPicPr>
          <p:nvPr/>
        </p:nvPicPr>
        <p:blipFill rotWithShape="1">
          <a:blip r:embed="rId4">
            <a:extLst>
              <a:ext uri="{28A0092B-C50C-407E-A947-70E740481C1C}">
                <a14:useLocalDpi xmlns:a14="http://schemas.microsoft.com/office/drawing/2010/main" val="0"/>
              </a:ext>
            </a:extLst>
          </a:blip>
          <a:srcRect l="450" r="4" b="4"/>
          <a:stretch/>
        </p:blipFill>
        <p:spPr>
          <a:xfrm rot="10800000" flipV="1">
            <a:off x="4171867" y="2108188"/>
            <a:ext cx="3044106" cy="1834722"/>
          </a:xfrm>
          <a:prstGeom prst="rect">
            <a:avLst/>
          </a:prstGeom>
        </p:spPr>
      </p:pic>
      <p:pic>
        <p:nvPicPr>
          <p:cNvPr id="5" name="Picture 4" descr="A group of people in an old photo of a person&#10;&#10;Description automatically generated">
            <a:extLst>
              <a:ext uri="{FF2B5EF4-FFF2-40B4-BE49-F238E27FC236}">
                <a16:creationId xmlns:a16="http://schemas.microsoft.com/office/drawing/2014/main" id="{96871341-E3F3-485F-8C3F-2F73B957DBF2}"/>
              </a:ext>
            </a:extLst>
          </p:cNvPr>
          <p:cNvPicPr>
            <a:picLocks noChangeAspect="1"/>
          </p:cNvPicPr>
          <p:nvPr/>
        </p:nvPicPr>
        <p:blipFill rotWithShape="1">
          <a:blip r:embed="rId5">
            <a:extLst>
              <a:ext uri="{28A0092B-C50C-407E-A947-70E740481C1C}">
                <a14:useLocalDpi xmlns:a14="http://schemas.microsoft.com/office/drawing/2010/main" val="0"/>
              </a:ext>
            </a:extLst>
          </a:blip>
          <a:srcRect l="4358" r="10300" b="2"/>
          <a:stretch/>
        </p:blipFill>
        <p:spPr>
          <a:xfrm>
            <a:off x="4171867" y="4034350"/>
            <a:ext cx="3044107" cy="1834722"/>
          </a:xfrm>
          <a:prstGeom prst="rect">
            <a:avLst/>
          </a:prstGeom>
        </p:spPr>
      </p:pic>
      <p:sp>
        <p:nvSpPr>
          <p:cNvPr id="3" name="Content Placeholder 2">
            <a:extLst>
              <a:ext uri="{FF2B5EF4-FFF2-40B4-BE49-F238E27FC236}">
                <a16:creationId xmlns:a16="http://schemas.microsoft.com/office/drawing/2014/main" id="{EEF93D28-0298-4D22-BB55-37E1F948A41E}"/>
              </a:ext>
            </a:extLst>
          </p:cNvPr>
          <p:cNvSpPr>
            <a:spLocks noGrp="1"/>
          </p:cNvSpPr>
          <p:nvPr>
            <p:ph idx="1"/>
          </p:nvPr>
        </p:nvSpPr>
        <p:spPr>
          <a:xfrm>
            <a:off x="7537704" y="2108201"/>
            <a:ext cx="3557016" cy="3760891"/>
          </a:xfrm>
        </p:spPr>
        <p:txBody>
          <a:bodyPr>
            <a:normAutofit/>
          </a:bodyPr>
          <a:lstStyle/>
          <a:p>
            <a:pPr>
              <a:lnSpc>
                <a:spcPct val="90000"/>
              </a:lnSpc>
            </a:pPr>
            <a:r>
              <a:rPr lang="en-US" sz="1600" dirty="0">
                <a:latin typeface="Arial" panose="020B0604020202020204" pitchFamily="34" charset="0"/>
                <a:cs typeface="Arial" panose="020B0604020202020204" pitchFamily="34" charset="0"/>
              </a:rPr>
              <a:t>In the past 10 years the average annual snowfall for Portland barely hit 2 inches. Compare that to 1871 when the </a:t>
            </a:r>
            <a:r>
              <a:rPr lang="en-US" sz="16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annual snowfall was 50 inches</a:t>
            </a:r>
            <a:r>
              <a:rPr lang="en-US" sz="1600" dirty="0">
                <a:latin typeface="Arial" panose="020B0604020202020204" pitchFamily="34" charset="0"/>
                <a:cs typeface="Arial" panose="020B0604020202020204" pitchFamily="34" charset="0"/>
              </a:rPr>
              <a:t>. In 1892, after a snowfall of 61 inches, a tow rope was erected on Mount Tabor that lifted skiers to ski down the north side of the mountain.  </a:t>
            </a:r>
          </a:p>
          <a:p>
            <a:pPr>
              <a:lnSpc>
                <a:spcPct val="90000"/>
              </a:lnSpc>
            </a:pPr>
            <a:r>
              <a:rPr lang="en-US" sz="1600" dirty="0">
                <a:latin typeface="Arial" panose="020B0604020202020204" pitchFamily="34" charset="0"/>
                <a:cs typeface="Arial" panose="020B0604020202020204" pitchFamily="34" charset="0"/>
              </a:rPr>
              <a:t>The Willamette and Columbia Rivers routinely froze over with a layer solid enough to drive cars on during winter as recently as the early 1930s.  This no longer occurs less than one century later. </a:t>
            </a:r>
          </a:p>
        </p:txBody>
      </p:sp>
      <p:sp>
        <p:nvSpPr>
          <p:cNvPr id="18" name="Rectangle 17">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07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unset over a grass field&#10;&#10;Description automatically generated">
            <a:extLst>
              <a:ext uri="{FF2B5EF4-FFF2-40B4-BE49-F238E27FC236}">
                <a16:creationId xmlns:a16="http://schemas.microsoft.com/office/drawing/2014/main" id="{4E7570B8-0374-4155-AAA8-107037A8A4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931" b="4482"/>
          <a:stretch/>
        </p:blipFill>
        <p:spPr>
          <a:xfrm>
            <a:off x="329184" y="2011680"/>
            <a:ext cx="7510272" cy="4224529"/>
          </a:xfrm>
          <a:prstGeom prst="rect">
            <a:avLst/>
          </a:prstGeom>
        </p:spPr>
      </p:pic>
      <p:sp>
        <p:nvSpPr>
          <p:cNvPr id="2" name="TextBox 1">
            <a:extLst>
              <a:ext uri="{FF2B5EF4-FFF2-40B4-BE49-F238E27FC236}">
                <a16:creationId xmlns:a16="http://schemas.microsoft.com/office/drawing/2014/main" id="{7C226931-722A-45C8-8896-881BFB5729C0}"/>
              </a:ext>
            </a:extLst>
          </p:cNvPr>
          <p:cNvSpPr txBox="1"/>
          <p:nvPr/>
        </p:nvSpPr>
        <p:spPr>
          <a:xfrm>
            <a:off x="7839456" y="1999595"/>
            <a:ext cx="4221795" cy="440120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 the Pacific Northwest temperatures are expected to increase by about 1.1° C (2.0° F) in 2020, 1.8°C (3.2°F) by the 2040s and 3.0°C (5.3° F) by the 2080s. Models also predict a nearly 4-percent increase in rain precipitation during that same time period.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With a more intense seasonal precipitation cycle ‐ autumns and winters may in fact become wetter and summers may become drier. Pacific Northwest regional climate models indicate that extreme precipitation in western Oregon will increase and the snowpack in the Cascades will decrease. Although the trend in direction of change is broadly recognized, there is uncertainty associated with what the actual extent of these changes will be through time in localized areas. Climate related seasonal draught, catastrophic wildfires, and extreme flood events are ongoing concerns, overall.</a:t>
            </a:r>
          </a:p>
        </p:txBody>
      </p:sp>
      <p:pic>
        <p:nvPicPr>
          <p:cNvPr id="4" name="Picture 3" descr="A screenshot of a cell phone&#10;&#10;Description automatically generated">
            <a:extLst>
              <a:ext uri="{FF2B5EF4-FFF2-40B4-BE49-F238E27FC236}">
                <a16:creationId xmlns:a16="http://schemas.microsoft.com/office/drawing/2014/main" id="{C763B053-6326-4615-886A-147938CA8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 y="292319"/>
            <a:ext cx="3419475" cy="1333500"/>
          </a:xfrm>
          <a:prstGeom prst="rect">
            <a:avLst/>
          </a:prstGeom>
        </p:spPr>
      </p:pic>
      <p:sp>
        <p:nvSpPr>
          <p:cNvPr id="6" name="TextBox 5">
            <a:extLst>
              <a:ext uri="{FF2B5EF4-FFF2-40B4-BE49-F238E27FC236}">
                <a16:creationId xmlns:a16="http://schemas.microsoft.com/office/drawing/2014/main" id="{4D205607-51CC-477B-83CC-8DC0B50BBCAE}"/>
              </a:ext>
            </a:extLst>
          </p:cNvPr>
          <p:cNvSpPr txBox="1"/>
          <p:nvPr/>
        </p:nvSpPr>
        <p:spPr>
          <a:xfrm>
            <a:off x="3891264" y="409706"/>
            <a:ext cx="8157882"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Regional Pacific Northwest </a:t>
            </a:r>
          </a:p>
          <a:p>
            <a:pPr algn="ctr"/>
            <a:r>
              <a:rPr lang="en-US" sz="3200" dirty="0">
                <a:latin typeface="Arial" panose="020B0604020202020204" pitchFamily="34" charset="0"/>
                <a:cs typeface="Arial" panose="020B0604020202020204" pitchFamily="34" charset="0"/>
              </a:rPr>
              <a:t>Climate Changes</a:t>
            </a:r>
          </a:p>
        </p:txBody>
      </p:sp>
    </p:spTree>
    <p:extLst>
      <p:ext uri="{BB962C8B-B14F-4D97-AF65-F5344CB8AC3E}">
        <p14:creationId xmlns:p14="http://schemas.microsoft.com/office/powerpoint/2010/main" val="57048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6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6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68">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CC225-3E1C-4048-845B-724C0E83CC21}"/>
              </a:ext>
            </a:extLst>
          </p:cNvPr>
          <p:cNvSpPr>
            <a:spLocks noGrp="1"/>
          </p:cNvSpPr>
          <p:nvPr>
            <p:ph type="title"/>
          </p:nvPr>
        </p:nvSpPr>
        <p:spPr>
          <a:xfrm>
            <a:off x="6117440" y="3025118"/>
            <a:ext cx="5665694" cy="1270378"/>
          </a:xfrm>
        </p:spPr>
        <p:txBody>
          <a:bodyPr vert="horz" lIns="91440" tIns="45720" rIns="91440" bIns="45720" rtlCol="0" anchor="b">
            <a:noAutofit/>
          </a:bodyPr>
          <a:lstStyle/>
          <a:p>
            <a:pPr algn="ctr"/>
            <a:r>
              <a:rPr lang="en-US" sz="3200" dirty="0">
                <a:solidFill>
                  <a:schemeClr val="tx1">
                    <a:lumMod val="85000"/>
                    <a:lumOff val="15000"/>
                  </a:schemeClr>
                </a:solidFill>
                <a:latin typeface="Arial" panose="020B0604020202020204" pitchFamily="34" charset="0"/>
                <a:cs typeface="Arial" panose="020B0604020202020204" pitchFamily="34" charset="0"/>
              </a:rPr>
              <a:t>Oaks Bottom Wildlife Refuge Climate Sensitive Adaptive Management for Sustainable Multiple Use Natural Resource Management in the Foreseeable Future</a:t>
            </a:r>
          </a:p>
        </p:txBody>
      </p:sp>
      <p:pic>
        <p:nvPicPr>
          <p:cNvPr id="12" name="Content Placeholder 3" descr="A tree on a dirt path in a forest&#10;&#10;Description automatically generated">
            <a:extLst>
              <a:ext uri="{FF2B5EF4-FFF2-40B4-BE49-F238E27FC236}">
                <a16:creationId xmlns:a16="http://schemas.microsoft.com/office/drawing/2014/main" id="{E9F3348B-E9F9-470B-8C24-006CADB8F18C}"/>
              </a:ext>
            </a:extLst>
          </p:cNvPr>
          <p:cNvPicPr>
            <a:picLocks/>
          </p:cNvPicPr>
          <p:nvPr/>
        </p:nvPicPr>
        <p:blipFill rotWithShape="1">
          <a:blip r:embed="rId3">
            <a:extLst>
              <a:ext uri="{28A0092B-C50C-407E-A947-70E740481C1C}">
                <a14:useLocalDpi xmlns:a14="http://schemas.microsoft.com/office/drawing/2010/main" val="0"/>
              </a:ext>
            </a:extLst>
          </a:blip>
          <a:srcRect l="35616" r="4928" b="-1"/>
          <a:stretch/>
        </p:blipFill>
        <p:spPr bwMode="auto">
          <a:xfrm>
            <a:off x="3579665" y="256515"/>
            <a:ext cx="2401597" cy="3072293"/>
          </a:xfrm>
          <a:prstGeom prst="rect">
            <a:avLst/>
          </a:prstGeom>
          <a:noFill/>
        </p:spPr>
      </p:pic>
      <p:pic>
        <p:nvPicPr>
          <p:cNvPr id="6" name="Content Placeholder 5" descr="A picture containing sitting, table&#10;&#10;Description automatically generated">
            <a:extLst>
              <a:ext uri="{FF2B5EF4-FFF2-40B4-BE49-F238E27FC236}">
                <a16:creationId xmlns:a16="http://schemas.microsoft.com/office/drawing/2014/main" id="{1A090373-FD69-4A91-9BE1-040B7B2EE1C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7" r="11042" b="-2"/>
          <a:stretch/>
        </p:blipFill>
        <p:spPr>
          <a:xfrm>
            <a:off x="750738" y="3474720"/>
            <a:ext cx="2431291" cy="2739811"/>
          </a:xfrm>
          <a:prstGeom prst="rect">
            <a:avLst/>
          </a:prstGeom>
        </p:spPr>
      </p:pic>
      <p:pic>
        <p:nvPicPr>
          <p:cNvPr id="4" name="Content Placeholder 3" descr="A picture containing grass, outdoor, water, sky&#10;&#10;Description automatically generated">
            <a:extLst>
              <a:ext uri="{FF2B5EF4-FFF2-40B4-BE49-F238E27FC236}">
                <a16:creationId xmlns:a16="http://schemas.microsoft.com/office/drawing/2014/main" id="{9D5EE29F-4FE0-4549-8800-F441E795E792}"/>
              </a:ext>
            </a:extLst>
          </p:cNvPr>
          <p:cNvPicPr>
            <a:picLocks/>
          </p:cNvPicPr>
          <p:nvPr/>
        </p:nvPicPr>
        <p:blipFill rotWithShape="1">
          <a:blip r:embed="rId5">
            <a:extLst>
              <a:ext uri="{28A0092B-C50C-407E-A947-70E740481C1C}">
                <a14:useLocalDpi xmlns:a14="http://schemas.microsoft.com/office/drawing/2010/main" val="0"/>
              </a:ext>
            </a:extLst>
          </a:blip>
          <a:srcRect r="4" b="24501"/>
          <a:stretch/>
        </p:blipFill>
        <p:spPr bwMode="auto">
          <a:xfrm>
            <a:off x="3549974" y="3474721"/>
            <a:ext cx="2431289" cy="2739810"/>
          </a:xfrm>
          <a:prstGeom prst="rect">
            <a:avLst/>
          </a:prstGeom>
          <a:noFill/>
        </p:spPr>
      </p:pic>
      <p:cxnSp>
        <p:nvCxnSpPr>
          <p:cNvPr id="78" name="Straight Connector 7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486001"/>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2">
            <a:extLst>
              <a:ext uri="{FF2B5EF4-FFF2-40B4-BE49-F238E27FC236}">
                <a16:creationId xmlns:a16="http://schemas.microsoft.com/office/drawing/2014/main" id="{1672A3B1-8EDA-4659-B988-1CE1EBCB0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duck swimming in a body of water&#10;&#10;Description automatically generated">
            <a:extLst>
              <a:ext uri="{FF2B5EF4-FFF2-40B4-BE49-F238E27FC236}">
                <a16:creationId xmlns:a16="http://schemas.microsoft.com/office/drawing/2014/main" id="{D5E34111-658C-4F00-9780-906D607827D4}"/>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50738" y="256515"/>
            <a:ext cx="2420061" cy="3072293"/>
          </a:xfrm>
        </p:spPr>
      </p:pic>
    </p:spTree>
    <p:extLst>
      <p:ext uri="{BB962C8B-B14F-4D97-AF65-F5344CB8AC3E}">
        <p14:creationId xmlns:p14="http://schemas.microsoft.com/office/powerpoint/2010/main" val="385347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view of a mountain&#10;&#10;Description automatically generated">
            <a:extLst>
              <a:ext uri="{FF2B5EF4-FFF2-40B4-BE49-F238E27FC236}">
                <a16:creationId xmlns:a16="http://schemas.microsoft.com/office/drawing/2014/main" id="{13E7E198-B799-422E-8223-CB21925976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146" b="10268"/>
          <a:stretch/>
        </p:blipFill>
        <p:spPr>
          <a:xfrm>
            <a:off x="-102550" y="10"/>
            <a:ext cx="12417040" cy="6857990"/>
          </a:xfrm>
          <a:prstGeom prst="rect">
            <a:avLst/>
          </a:prstGeom>
        </p:spPr>
      </p:pic>
      <p:sp>
        <p:nvSpPr>
          <p:cNvPr id="2" name="TextBox 1">
            <a:extLst>
              <a:ext uri="{FF2B5EF4-FFF2-40B4-BE49-F238E27FC236}">
                <a16:creationId xmlns:a16="http://schemas.microsoft.com/office/drawing/2014/main" id="{4269753A-F1DF-4817-AB9D-984913298052}"/>
              </a:ext>
            </a:extLst>
          </p:cNvPr>
          <p:cNvSpPr txBox="1"/>
          <p:nvPr/>
        </p:nvSpPr>
        <p:spPr>
          <a:xfrm>
            <a:off x="4312024" y="1900518"/>
            <a:ext cx="2848857" cy="584775"/>
          </a:xfrm>
          <a:prstGeom prst="rect">
            <a:avLst/>
          </a:prstGeom>
          <a:noFill/>
        </p:spPr>
        <p:txBody>
          <a:bodyPr wrap="none" rtlCol="0">
            <a:spAutoFit/>
          </a:bodyPr>
          <a:lstStyle/>
          <a:p>
            <a:r>
              <a:rPr lang="en-US" sz="3200" i="1" dirty="0">
                <a:solidFill>
                  <a:schemeClr val="bg1"/>
                </a:solidFill>
                <a:latin typeface="Arial" panose="020B0604020202020204" pitchFamily="34" charset="0"/>
                <a:cs typeface="Arial" panose="020B0604020202020204" pitchFamily="34" charset="0"/>
              </a:rPr>
              <a:t>The Biosphere</a:t>
            </a:r>
          </a:p>
        </p:txBody>
      </p:sp>
      <p:sp>
        <p:nvSpPr>
          <p:cNvPr id="3" name="TextBox 2">
            <a:extLst>
              <a:ext uri="{FF2B5EF4-FFF2-40B4-BE49-F238E27FC236}">
                <a16:creationId xmlns:a16="http://schemas.microsoft.com/office/drawing/2014/main" id="{2FC30DFF-F6EE-4DA8-8E25-44A0AE890CFD}"/>
              </a:ext>
            </a:extLst>
          </p:cNvPr>
          <p:cNvSpPr txBox="1"/>
          <p:nvPr/>
        </p:nvSpPr>
        <p:spPr>
          <a:xfrm>
            <a:off x="3053135" y="4648911"/>
            <a:ext cx="8654604" cy="1477328"/>
          </a:xfrm>
          <a:prstGeom prst="rect">
            <a:avLst/>
          </a:prstGeom>
          <a:noFill/>
        </p:spPr>
        <p:txBody>
          <a:bodyPr wrap="square" rtlCol="0">
            <a:spAutoFit/>
          </a:bodyPr>
          <a:lstStyle/>
          <a:p>
            <a:r>
              <a:rPr lang="en-US" dirty="0">
                <a:solidFill>
                  <a:schemeClr val="bg1"/>
                </a:solidFill>
              </a:rPr>
              <a:t>The parts of the land, sea, and atmosphere in which organisms are able to live. The biosphere is an irregularly shaped, relatively thin zone (~ 0.6% the earth’s diameter) in which life is concentrated on or near the Earth’s  surface and throughout its waters.  All the Earth's ecosystems considered as a single, self-sustaining unit.</a:t>
            </a:r>
          </a:p>
          <a:p>
            <a:endParaRPr lang="en-US" dirty="0"/>
          </a:p>
        </p:txBody>
      </p:sp>
      <p:pic>
        <p:nvPicPr>
          <p:cNvPr id="6" name="Picture 5" descr="A close up of text on a white background&#10;&#10;Description automatically generated">
            <a:extLst>
              <a:ext uri="{FF2B5EF4-FFF2-40B4-BE49-F238E27FC236}">
                <a16:creationId xmlns:a16="http://schemas.microsoft.com/office/drawing/2014/main" id="{3A618633-D262-451F-AF99-88E72BE60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73" y="4203794"/>
            <a:ext cx="2657803" cy="1993352"/>
          </a:xfrm>
          <a:prstGeom prst="rect">
            <a:avLst/>
          </a:prstGeom>
        </p:spPr>
      </p:pic>
    </p:spTree>
    <p:extLst>
      <p:ext uri="{BB962C8B-B14F-4D97-AF65-F5344CB8AC3E}">
        <p14:creationId xmlns:p14="http://schemas.microsoft.com/office/powerpoint/2010/main" val="5520475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8EE1-2B80-422F-92FD-0210A1F954B8}"/>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Discussion</a:t>
            </a:r>
          </a:p>
        </p:txBody>
      </p:sp>
      <p:sp>
        <p:nvSpPr>
          <p:cNvPr id="3" name="Content Placeholder 2">
            <a:extLst>
              <a:ext uri="{FF2B5EF4-FFF2-40B4-BE49-F238E27FC236}">
                <a16:creationId xmlns:a16="http://schemas.microsoft.com/office/drawing/2014/main" id="{1982259B-243F-4CAE-80D4-52B3AEA49B97}"/>
              </a:ext>
            </a:extLst>
          </p:cNvPr>
          <p:cNvSpPr>
            <a:spLocks noGrp="1"/>
          </p:cNvSpPr>
          <p:nvPr>
            <p:ph idx="1"/>
          </p:nvPr>
        </p:nvSpPr>
        <p:spPr>
          <a:xfrm>
            <a:off x="1097279" y="2108201"/>
            <a:ext cx="10269967" cy="4041587"/>
          </a:xfrm>
        </p:spPr>
        <p:txBody>
          <a:bodyPr>
            <a:normAutofit fontScale="85000" lnSpcReduction="10000"/>
          </a:bodyPr>
          <a:lstStyle/>
          <a:p>
            <a:r>
              <a:rPr lang="en-US" dirty="0">
                <a:solidFill>
                  <a:schemeClr val="tx1"/>
                </a:solidFill>
                <a:latin typeface="Arial" panose="020B0604020202020204" pitchFamily="34" charset="0"/>
                <a:cs typeface="Arial" panose="020B0604020202020204" pitchFamily="34" charset="0"/>
              </a:rPr>
              <a:t>Why do we bother to classify natural systems?</a:t>
            </a:r>
          </a:p>
          <a:p>
            <a:r>
              <a:rPr lang="en-US" dirty="0">
                <a:solidFill>
                  <a:schemeClr val="tx1"/>
                </a:solidFill>
                <a:latin typeface="Arial" panose="020B0604020202020204" pitchFamily="34" charset="0"/>
                <a:cs typeface="Arial" panose="020B0604020202020204" pitchFamily="34" charset="0"/>
              </a:rPr>
              <a:t>Are ecotones richer in species than interior homogeneous habitat? </a:t>
            </a:r>
          </a:p>
          <a:p>
            <a:r>
              <a:rPr lang="en-US" dirty="0">
                <a:solidFill>
                  <a:schemeClr val="tx1"/>
                </a:solidFill>
                <a:latin typeface="Arial" panose="020B0604020202020204" pitchFamily="34" charset="0"/>
                <a:cs typeface="Arial" panose="020B0604020202020204" pitchFamily="34" charset="0"/>
              </a:rPr>
              <a:t>Where do nonnative invasive species tend to persist? Why do we care if a species is native or not?</a:t>
            </a:r>
          </a:p>
          <a:p>
            <a:r>
              <a:rPr lang="en-US" dirty="0">
                <a:solidFill>
                  <a:schemeClr val="tx1"/>
                </a:solidFill>
                <a:latin typeface="Arial" panose="020B0604020202020204" pitchFamily="34" charset="0"/>
                <a:cs typeface="Arial" panose="020B0604020202020204" pitchFamily="34" charset="0"/>
              </a:rPr>
              <a:t>What is an indicator species? Indicator of what, for example?</a:t>
            </a:r>
          </a:p>
          <a:p>
            <a:r>
              <a:rPr lang="en-US" dirty="0">
                <a:solidFill>
                  <a:schemeClr val="tx1"/>
                </a:solidFill>
                <a:latin typeface="Arial" panose="020B0604020202020204" pitchFamily="34" charset="0"/>
                <a:cs typeface="Arial" panose="020B0604020202020204" pitchFamily="34" charset="0"/>
              </a:rPr>
              <a:t>What is a specialist species? A generalist species?  </a:t>
            </a:r>
          </a:p>
          <a:p>
            <a:r>
              <a:rPr lang="en-US" dirty="0">
                <a:solidFill>
                  <a:schemeClr val="tx1"/>
                </a:solidFill>
                <a:latin typeface="Arial" panose="020B0604020202020204" pitchFamily="34" charset="0"/>
                <a:cs typeface="Arial" panose="020B0604020202020204" pitchFamily="34" charset="0"/>
              </a:rPr>
              <a:t>How does natural selection effect species characteristics or possibly even behavior?</a:t>
            </a:r>
          </a:p>
          <a:p>
            <a:r>
              <a:rPr lang="en-US" dirty="0">
                <a:solidFill>
                  <a:schemeClr val="tx1"/>
                </a:solidFill>
                <a:latin typeface="Arial" panose="020B0604020202020204" pitchFamily="34" charset="0"/>
                <a:cs typeface="Arial" panose="020B0604020202020204" pitchFamily="34" charset="0"/>
              </a:rPr>
              <a:t>Why do some biologists and economists say capital is meaningless outside of the context of ecosystem services? What is conventional wisdom and is it generational?</a:t>
            </a:r>
          </a:p>
          <a:p>
            <a:r>
              <a:rPr lang="en-US" dirty="0">
                <a:solidFill>
                  <a:schemeClr val="tx1"/>
                </a:solidFill>
                <a:latin typeface="Arial" panose="020B0604020202020204" pitchFamily="34" charset="0"/>
                <a:cs typeface="Arial" panose="020B0604020202020204" pitchFamily="34" charset="0"/>
              </a:rPr>
              <a:t>Assuming protection of our environment is important, how ethically obligated are individuals to stand up and engage in environmental activism? Isn’t that why we pay taxes to have government agencies do the hard work of environmental protection and recovery? </a:t>
            </a:r>
          </a:p>
        </p:txBody>
      </p:sp>
    </p:spTree>
    <p:extLst>
      <p:ext uri="{BB962C8B-B14F-4D97-AF65-F5344CB8AC3E}">
        <p14:creationId xmlns:p14="http://schemas.microsoft.com/office/powerpoint/2010/main" val="130933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8EE1-2B80-422F-92FD-0210A1F954B8}"/>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Discussion</a:t>
            </a:r>
          </a:p>
        </p:txBody>
      </p:sp>
      <p:sp>
        <p:nvSpPr>
          <p:cNvPr id="3" name="Content Placeholder 2">
            <a:extLst>
              <a:ext uri="{FF2B5EF4-FFF2-40B4-BE49-F238E27FC236}">
                <a16:creationId xmlns:a16="http://schemas.microsoft.com/office/drawing/2014/main" id="{1982259B-243F-4CAE-80D4-52B3AEA49B97}"/>
              </a:ext>
            </a:extLst>
          </p:cNvPr>
          <p:cNvSpPr>
            <a:spLocks noGrp="1"/>
          </p:cNvSpPr>
          <p:nvPr>
            <p:ph idx="1"/>
          </p:nvPr>
        </p:nvSpPr>
        <p:spPr>
          <a:xfrm>
            <a:off x="1097279" y="2108201"/>
            <a:ext cx="10269967" cy="4041587"/>
          </a:xfrm>
        </p:spPr>
        <p:txBody>
          <a:bodyPr>
            <a:normAutofit fontScale="70000" lnSpcReduction="20000"/>
          </a:bodyPr>
          <a:lstStyle/>
          <a:p>
            <a:r>
              <a:rPr lang="en-US" dirty="0">
                <a:solidFill>
                  <a:schemeClr val="tx1"/>
                </a:solidFill>
                <a:latin typeface="Arial" panose="020B0604020202020204" pitchFamily="34" charset="0"/>
                <a:cs typeface="Arial" panose="020B0604020202020204" pitchFamily="34" charset="0"/>
              </a:rPr>
              <a:t>Why should humans be concerned about whether another species becomes extinct? Extinctions have been occurring for billions of years.  Who are we to interfere with this perfectly natural process?</a:t>
            </a:r>
          </a:p>
          <a:p>
            <a:r>
              <a:rPr lang="en-US" dirty="0">
                <a:solidFill>
                  <a:schemeClr val="tx1"/>
                </a:solidFill>
                <a:latin typeface="Arial" panose="020B0604020202020204" pitchFamily="34" charset="0"/>
                <a:cs typeface="Arial" panose="020B0604020202020204" pitchFamily="34" charset="0"/>
              </a:rPr>
              <a:t>Should it matter which species is threatened or endangered? For example is a mammal more important than a plant or an insect, is a lynx more important than a snowshoe hare?</a:t>
            </a:r>
          </a:p>
          <a:p>
            <a:r>
              <a:rPr lang="en-US" dirty="0">
                <a:solidFill>
                  <a:schemeClr val="tx1"/>
                </a:solidFill>
                <a:latin typeface="Arial" panose="020B0604020202020204" pitchFamily="34" charset="0"/>
                <a:cs typeface="Arial" panose="020B0604020202020204" pitchFamily="34" charset="0"/>
              </a:rPr>
              <a:t>Are humans inside or completely outside of this state of dynamic ecosystem equilibrium? Or are we somewhere in between?</a:t>
            </a:r>
          </a:p>
          <a:p>
            <a:r>
              <a:rPr lang="en-US" dirty="0">
                <a:solidFill>
                  <a:schemeClr val="tx1"/>
                </a:solidFill>
                <a:latin typeface="Arial" panose="020B0604020202020204" pitchFamily="34" charset="0"/>
                <a:cs typeface="Arial" panose="020B0604020202020204" pitchFamily="34" charset="0"/>
              </a:rPr>
              <a:t>What do we mean by the phrase </a:t>
            </a:r>
            <a:r>
              <a:rPr lang="en-US" i="1" dirty="0">
                <a:solidFill>
                  <a:schemeClr val="tx1"/>
                </a:solidFill>
                <a:latin typeface="Arial" panose="020B0604020202020204" pitchFamily="34" charset="0"/>
                <a:cs typeface="Arial" panose="020B0604020202020204" pitchFamily="34" charset="0"/>
              </a:rPr>
              <a:t>the canary in the coal mine</a:t>
            </a:r>
            <a:r>
              <a:rPr lang="en-US" dirty="0">
                <a:solidFill>
                  <a:schemeClr val="tx1"/>
                </a:solidFill>
                <a:latin typeface="Arial" panose="020B0604020202020204" pitchFamily="34" charset="0"/>
                <a:cs typeface="Arial" panose="020B0604020202020204" pitchFamily="34" charset="0"/>
              </a:rPr>
              <a:t>? What would this phrase have to do with an endangered species?</a:t>
            </a:r>
          </a:p>
          <a:p>
            <a:r>
              <a:rPr lang="en-US" dirty="0">
                <a:solidFill>
                  <a:schemeClr val="tx1"/>
                </a:solidFill>
                <a:latin typeface="Arial" panose="020B0604020202020204" pitchFamily="34" charset="0"/>
                <a:cs typeface="Arial" panose="020B0604020202020204" pitchFamily="34" charset="0"/>
              </a:rPr>
              <a:t>What are metapopulations and how do they factor into this concept of species habitat relationships? Species diversity appears to be important, is genetic diversity important as well? Is redundancy good, bad, neutral?</a:t>
            </a:r>
          </a:p>
          <a:p>
            <a:r>
              <a:rPr lang="en-US" dirty="0">
                <a:solidFill>
                  <a:schemeClr val="tx1"/>
                </a:solidFill>
                <a:latin typeface="Arial" panose="020B0604020202020204" pitchFamily="34" charset="0"/>
                <a:cs typeface="Arial" panose="020B0604020202020204" pitchFamily="34" charset="0"/>
              </a:rPr>
              <a:t>What is transparency as it relates to regulating and planning the events that affect our world’s environment? Is it achievable? Desirable?</a:t>
            </a:r>
          </a:p>
          <a:p>
            <a:r>
              <a:rPr lang="en-US" dirty="0">
                <a:solidFill>
                  <a:schemeClr val="tx1"/>
                </a:solidFill>
                <a:latin typeface="Arial" panose="020B0604020202020204" pitchFamily="34" charset="0"/>
                <a:cs typeface="Arial" panose="020B0604020202020204" pitchFamily="34" charset="0"/>
              </a:rPr>
              <a:t>From both environmental and social perspectives, do you perceive any parallels and / or sharp contrasts between neighborhood gentrification and the processes that led to European settlement of the Willamette Valley in the 1800s?</a:t>
            </a:r>
          </a:p>
          <a:p>
            <a:r>
              <a:rPr lang="en-US" dirty="0">
                <a:solidFill>
                  <a:schemeClr val="tx1"/>
                </a:solidFill>
                <a:latin typeface="Arial" panose="020B0604020202020204" pitchFamily="34" charset="0"/>
                <a:cs typeface="Arial" panose="020B0604020202020204" pitchFamily="34" charset="0"/>
              </a:rPr>
              <a:t>Why do economists often call things that degrade our air, water, and natural areas ‘externalities’ and why were they rarely considered in traditional cost / benefit analyses?  Who ‘pays’ for the losses associated with these ‘externalities’ when say a new shopping mall or a new freeway is built?</a:t>
            </a:r>
          </a:p>
        </p:txBody>
      </p:sp>
    </p:spTree>
    <p:extLst>
      <p:ext uri="{BB962C8B-B14F-4D97-AF65-F5344CB8AC3E}">
        <p14:creationId xmlns:p14="http://schemas.microsoft.com/office/powerpoint/2010/main" val="22846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8EE1-2B80-422F-92FD-0210A1F954B8}"/>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Discussion</a:t>
            </a:r>
          </a:p>
        </p:txBody>
      </p:sp>
      <p:sp>
        <p:nvSpPr>
          <p:cNvPr id="3" name="Content Placeholder 2">
            <a:extLst>
              <a:ext uri="{FF2B5EF4-FFF2-40B4-BE49-F238E27FC236}">
                <a16:creationId xmlns:a16="http://schemas.microsoft.com/office/drawing/2014/main" id="{1982259B-243F-4CAE-80D4-52B3AEA49B97}"/>
              </a:ext>
            </a:extLst>
          </p:cNvPr>
          <p:cNvSpPr>
            <a:spLocks noGrp="1"/>
          </p:cNvSpPr>
          <p:nvPr>
            <p:ph idx="1"/>
          </p:nvPr>
        </p:nvSpPr>
        <p:spPr>
          <a:xfrm>
            <a:off x="1097279" y="2108201"/>
            <a:ext cx="10377545" cy="4193987"/>
          </a:xfrm>
        </p:spPr>
        <p:txBody>
          <a:bodyPr>
            <a:normAutofit fontScale="70000" lnSpcReduction="20000"/>
          </a:bodyPr>
          <a:lstStyle/>
          <a:p>
            <a:r>
              <a:rPr lang="en-US" dirty="0">
                <a:solidFill>
                  <a:schemeClr val="tx1"/>
                </a:solidFill>
                <a:latin typeface="Arial" panose="020B0604020202020204" pitchFamily="34" charset="0"/>
                <a:cs typeface="Arial" panose="020B0604020202020204" pitchFamily="34" charset="0"/>
              </a:rPr>
              <a:t>What does it mean that if we don’t save and protect the ‘templates’ we won’t know how to recover what we have lost?  Why would some describe Oaks Bottom Wildlife Refuge as a pearly gem in a string of pearls?</a:t>
            </a:r>
          </a:p>
          <a:p>
            <a:r>
              <a:rPr lang="en-US" dirty="0">
                <a:solidFill>
                  <a:schemeClr val="tx1"/>
                </a:solidFill>
                <a:latin typeface="Arial" panose="020B0604020202020204" pitchFamily="34" charset="0"/>
                <a:cs typeface="Arial" panose="020B0604020202020204" pitchFamily="34" charset="0"/>
              </a:rPr>
              <a:t>There are those who say to make the world right again, we just need to eliminate one species.  Wow, that sounds like the proverbial silver bullet to solve all the problems at once!  I wonder which species they’re thinking of?  Hmm . . . . </a:t>
            </a:r>
          </a:p>
          <a:p>
            <a:r>
              <a:rPr lang="en-US" dirty="0">
                <a:solidFill>
                  <a:schemeClr val="tx1"/>
                </a:solidFill>
                <a:latin typeface="Arial" panose="020B0604020202020204" pitchFamily="34" charset="0"/>
                <a:cs typeface="Arial" panose="020B0604020202020204" pitchFamily="34" charset="0"/>
              </a:rPr>
              <a:t>Are socioeconomic inequities connected to the community hardships imposed by the environmental degradation that is exacerbated by climate change?  In other words are some of us reaping higher burdens for environmental losses and / or reaping higher benefits for environmental recovery actions than others? If so, should we be concerned, or should we just accept it and adapt accordingly? Other?</a:t>
            </a:r>
          </a:p>
          <a:p>
            <a:r>
              <a:rPr lang="en-US" dirty="0">
                <a:solidFill>
                  <a:schemeClr val="tx1"/>
                </a:solidFill>
                <a:latin typeface="Arial" panose="020B0604020202020204" pitchFamily="34" charset="0"/>
                <a:cs typeface="Arial" panose="020B0604020202020204" pitchFamily="34" charset="0"/>
              </a:rPr>
              <a:t>Is full environmental recovery back before pre-European settlement even remotely possible, or will we have to settle for something less?  If less, how much less?</a:t>
            </a:r>
          </a:p>
          <a:p>
            <a:r>
              <a:rPr lang="en-US" dirty="0">
                <a:solidFill>
                  <a:schemeClr val="tx1"/>
                </a:solidFill>
                <a:latin typeface="Arial" panose="020B0604020202020204" pitchFamily="34" charset="0"/>
                <a:cs typeface="Arial" panose="020B0604020202020204" pitchFamily="34" charset="0"/>
              </a:rPr>
              <a:t>How do we integrate recovery efforts into a world that is in progress of making a dramatic climatic shift?  What irreversible thresholds are we approaching and which ones, if any, have we already crossed?</a:t>
            </a:r>
          </a:p>
          <a:p>
            <a:r>
              <a:rPr lang="en-US" dirty="0">
                <a:solidFill>
                  <a:schemeClr val="tx1"/>
                </a:solidFill>
                <a:latin typeface="Arial" panose="020B0604020202020204" pitchFamily="34" charset="0"/>
                <a:cs typeface="Arial" panose="020B0604020202020204" pitchFamily="34" charset="0"/>
              </a:rPr>
              <a:t>Is it really our economy vs our environment or are the two constructs tightly interlinked with one another and highly interdependent? Other?</a:t>
            </a:r>
          </a:p>
          <a:p>
            <a:r>
              <a:rPr lang="en-US" dirty="0">
                <a:solidFill>
                  <a:schemeClr val="tx1"/>
                </a:solidFill>
                <a:latin typeface="Arial" panose="020B0604020202020204" pitchFamily="34" charset="0"/>
                <a:cs typeface="Arial" panose="020B0604020202020204" pitchFamily="34" charset="0"/>
              </a:rPr>
              <a:t>Some biologists say urban areas are a lost cause and we should choose to devote most of our resources for environmental recovery outside of urban areas.  What do you think? Is Oaks Bottom Wildlife Refuge too little too late in a sea of urban development?</a:t>
            </a:r>
          </a:p>
          <a:p>
            <a:endParaRPr lang="en-US" dirty="0"/>
          </a:p>
        </p:txBody>
      </p:sp>
    </p:spTree>
    <p:extLst>
      <p:ext uri="{BB962C8B-B14F-4D97-AF65-F5344CB8AC3E}">
        <p14:creationId xmlns:p14="http://schemas.microsoft.com/office/powerpoint/2010/main" val="313721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3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263769" y="2546224"/>
            <a:ext cx="4255477" cy="4171098"/>
          </a:xfrm>
        </p:spPr>
        <p:txBody>
          <a:bodyPr>
            <a:normAutofit lnSpcReduction="10000"/>
          </a:bodyPr>
          <a:lstStyle/>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Adamus, P. 2001. Guidebook for Hydrogeomorphic (HGM)-based Assessment of Oregon Wetland and Riparian Sites: Statewide Classification and Profiles, Oregon Wetland-Riparian Assessment Project, Oregon Division of State Lands, Salem,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Adamus, P. 2001. Guidebook for Hydrogeomorphic (HGM)-based Assessment of Oregon Wetland and Riparian Sites, I. Willamette Valley Ecoregion, Riverine Impounding and Slope/Flats Subclasses, Volume IA: Assessment Methods, Oregon Department of State Lands, Salem,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2018. Removal Action Assessment Report Oaks Bottom Landfill Seeps, Bureau of Environmental Services,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2018. Report of the Evaluation Team Regarding Salmon-Safe Recertification, Portland Parks System ,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2017. Total Maximum Daily Load (TMDL) Implementation Plan, Annual Report No. 9, FY 2016-2017,submitted to ODEQ,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2">
            <a:extLst>
              <a:ext uri="{28A0092B-C50C-407E-A947-70E740481C1C}">
                <a14:useLocalDpi xmlns:a14="http://schemas.microsoft.com/office/drawing/2010/main" val="0"/>
              </a:ext>
            </a:extLst>
          </a:blip>
          <a:srcRect l="5105" r="10814" b="1"/>
          <a:stretch/>
        </p:blipFill>
        <p:spPr>
          <a:xfrm>
            <a:off x="4654296" y="10"/>
            <a:ext cx="7537703" cy="6857990"/>
          </a:xfrm>
          <a:prstGeom prst="rect">
            <a:avLst/>
          </a:prstGeom>
        </p:spPr>
      </p:pic>
    </p:spTree>
    <p:extLst>
      <p:ext uri="{BB962C8B-B14F-4D97-AF65-F5344CB8AC3E}">
        <p14:creationId xmlns:p14="http://schemas.microsoft.com/office/powerpoint/2010/main" val="304007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64248" y="2449910"/>
            <a:ext cx="4325815" cy="4311773"/>
          </a:xfrm>
        </p:spPr>
        <p:txBody>
          <a:bodyPr>
            <a:noAutofit/>
          </a:bodyPr>
          <a:lstStyle/>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2010. Draft River Restoration Program Development: Habitat Valuation System, Bureau of Environmental Services, Tetra Tech,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2010. Terrestrial Ecology Enhancement Strategy Guidance: Living with American Beaver, Version 1, Bureau of Environmental Services.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2010. Terrestrial Ecology Enhancement Strategy, Guidance: Living with American Beaver, BES,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2009. East Portland Historical Overview &amp; Historic Preservation Study, Bureau of Planning and Sustainability,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City of Portland. 1986. Lower Willamette River Wildlife Habitat Inventory, Bureau of Planning,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Columbia River Estuary Partnership. 2011. Lower Columbia River Estuary Plan, Comprehensive Conservation and Management Plan, Update.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200" dirty="0">
              <a:solidFill>
                <a:srgbClr val="FFFFFF"/>
              </a:solidFill>
              <a:latin typeface="+mj-lt"/>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2">
            <a:extLst>
              <a:ext uri="{28A0092B-C50C-407E-A947-70E740481C1C}">
                <a14:useLocalDpi xmlns:a14="http://schemas.microsoft.com/office/drawing/2010/main" val="0"/>
              </a:ext>
            </a:extLst>
          </a:blip>
          <a:srcRect l="5104" r="10815" b="1"/>
          <a:stretch/>
        </p:blipFill>
        <p:spPr>
          <a:xfrm>
            <a:off x="4654296" y="10"/>
            <a:ext cx="7537703" cy="6857990"/>
          </a:xfrm>
          <a:prstGeom prst="rect">
            <a:avLst/>
          </a:prstGeom>
        </p:spPr>
      </p:pic>
    </p:spTree>
    <p:extLst>
      <p:ext uri="{BB962C8B-B14F-4D97-AF65-F5344CB8AC3E}">
        <p14:creationId xmlns:p14="http://schemas.microsoft.com/office/powerpoint/2010/main" val="1613395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indoor, electronics, remote, sitting&#10;&#10;Description automatically generated">
            <a:extLst>
              <a:ext uri="{FF2B5EF4-FFF2-40B4-BE49-F238E27FC236}">
                <a16:creationId xmlns:a16="http://schemas.microsoft.com/office/drawing/2014/main" id="{B57F1756-F554-4CA2-9F42-720CE3E7F43A}"/>
              </a:ext>
            </a:extLst>
          </p:cNvPr>
          <p:cNvPicPr>
            <a:picLocks noChangeAspect="1"/>
          </p:cNvPicPr>
          <p:nvPr/>
        </p:nvPicPr>
        <p:blipFill rotWithShape="1">
          <a:blip r:embed="rId2">
            <a:extLst>
              <a:ext uri="{28A0092B-C50C-407E-A947-70E740481C1C}">
                <a14:useLocalDpi xmlns:a14="http://schemas.microsoft.com/office/drawing/2010/main" val="0"/>
              </a:ext>
            </a:extLst>
          </a:blip>
          <a:srcRect t="3030" b="16613"/>
          <a:stretch/>
        </p:blipFill>
        <p:spPr>
          <a:xfrm>
            <a:off x="20" y="10"/>
            <a:ext cx="12191980" cy="6857990"/>
          </a:xfrm>
          <a:prstGeom prst="rect">
            <a:avLst/>
          </a:prstGeom>
        </p:spPr>
      </p:pic>
    </p:spTree>
    <p:extLst>
      <p:ext uri="{BB962C8B-B14F-4D97-AF65-F5344CB8AC3E}">
        <p14:creationId xmlns:p14="http://schemas.microsoft.com/office/powerpoint/2010/main" val="258619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23092" y="2546222"/>
            <a:ext cx="4459181" cy="4311773"/>
          </a:xfrm>
        </p:spPr>
        <p:txBody>
          <a:bodyPr>
            <a:normAutofit fontScale="62500" lnSpcReduction="20000"/>
          </a:bodyPr>
          <a:lstStyle/>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Environmental Cleanup Site Information (ECSI) Database Site Summary Report - Details for Site ID 1006, Oaks Bottom Landfill.</a:t>
            </a:r>
          </a:p>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Evans-Hatch, Gail E. H. 1999. The Development of Sellwood-Moreland, History Context Statement of the Sellwood-Moreland Neighborhood, Portland, Oregon.</a:t>
            </a:r>
          </a:p>
          <a:p>
            <a:pPr marL="0" marR="0">
              <a:lnSpc>
                <a:spcPct val="107000"/>
              </a:lnSpc>
              <a:spcBef>
                <a:spcPts val="0"/>
              </a:spcBef>
              <a:spcAft>
                <a:spcPts val="0"/>
              </a:spcAft>
            </a:pPr>
            <a:r>
              <a:rPr lang="en-US" sz="1900" dirty="0">
                <a:ea typeface="Calibri" panose="020F0502020204030204" pitchFamily="34" charset="0"/>
                <a:cs typeface="Times New Roman" panose="02020603050405020304" pitchFamily="18" charset="0"/>
              </a:rPr>
              <a:t>FEMA. 2014. Guidance for Flood Risk Analysis and Mapping, Vertical Datum Conversion:</a:t>
            </a:r>
          </a:p>
          <a:p>
            <a:pPr marL="0" marR="0">
              <a:lnSpc>
                <a:spcPct val="107000"/>
              </a:lnSpc>
              <a:spcBef>
                <a:spcPts val="0"/>
              </a:spcBef>
              <a:spcAft>
                <a:spcPts val="0"/>
              </a:spcAft>
            </a:pPr>
            <a:r>
              <a:rPr lang="en-US" sz="1900" u="sng" dirty="0">
                <a:solidFill>
                  <a:srgbClr val="0563C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https://www.fema.gov/guidelines-and-standards-flood-risk-analysis-and-mapping</a:t>
            </a:r>
            <a:endParaRPr lang="en-US" sz="1900"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900" dirty="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Holzer, Katie. 2009. Two-year Study of Amphibians in Oaks Bottom Wildlife Refuge, City of Portland, Portland, Oregon.</a:t>
            </a:r>
          </a:p>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Houck, M and M. Cody. 2000. Wild in the City, A Guide to Portland’s Natural Areas, Historical Society Press, Portland, Oregon.</a:t>
            </a:r>
          </a:p>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Houck, M. 1988. Oaks Bottom Wildlife Refuge Coordinated Resource Management Plan, Portland Parks and Recreation, Portland, Oregon.</a:t>
            </a:r>
          </a:p>
          <a:p>
            <a:pPr marL="0" marR="0">
              <a:lnSpc>
                <a:spcPct val="107000"/>
              </a:lnSpc>
              <a:spcBef>
                <a:spcPts val="0"/>
              </a:spcBef>
              <a:spcAft>
                <a:spcPts val="800"/>
              </a:spcAft>
            </a:pPr>
            <a:r>
              <a:rPr lang="en-US" sz="1900" dirty="0">
                <a:ea typeface="Calibri" panose="020F0502020204030204" pitchFamily="34" charset="0"/>
                <a:cs typeface="Times New Roman" panose="02020603050405020304" pitchFamily="18" charset="0"/>
              </a:rPr>
              <a:t>Matsler, A. 2017. "Knowing Nature in the City: Comparative Analysis of Knowledge Systems Challenges Along the 'Eco-Techno’ Spectrum of Green Infrastructure </a:t>
            </a:r>
            <a:r>
              <a:rPr lang="en-US" sz="1800" dirty="0">
                <a:latin typeface="Arial" panose="020B0604020202020204" pitchFamily="34" charset="0"/>
                <a:ea typeface="Calibri" panose="020F0502020204030204" pitchFamily="34" charset="0"/>
                <a:cs typeface="Times New Roman" panose="02020603050405020304" pitchFamily="18" charset="0"/>
              </a:rPr>
              <a:t>in Portland &amp; Baltimore" Dissertations and Theses. Paper 3767.</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8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4">
            <a:extLst>
              <a:ext uri="{28A0092B-C50C-407E-A947-70E740481C1C}">
                <a14:useLocalDpi xmlns:a14="http://schemas.microsoft.com/office/drawing/2010/main" val="0"/>
              </a:ext>
            </a:extLst>
          </a:blip>
          <a:srcRect l="5103" r="10816" b="1"/>
          <a:stretch/>
        </p:blipFill>
        <p:spPr>
          <a:xfrm>
            <a:off x="4654296" y="10"/>
            <a:ext cx="7537703" cy="6857990"/>
          </a:xfrm>
          <a:prstGeom prst="rect">
            <a:avLst/>
          </a:prstGeom>
        </p:spPr>
      </p:pic>
    </p:spTree>
    <p:extLst>
      <p:ext uri="{BB962C8B-B14F-4D97-AF65-F5344CB8AC3E}">
        <p14:creationId xmlns:p14="http://schemas.microsoft.com/office/powerpoint/2010/main" val="1421276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23092" y="2546224"/>
            <a:ext cx="4531203" cy="4311768"/>
          </a:xfrm>
        </p:spPr>
        <p:txBody>
          <a:bodyPr>
            <a:normAutofit lnSpcReduction="10000"/>
          </a:bodyPr>
          <a:lstStyle/>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Morgan, Amy. Winter Habitat Utilization by Juvenile Salmonids: A Literature Review. Northwest Indian Fisheries Commission, Grays Harbor College, Grays Harbor, Washington.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NMFS. 2013. ESA Recovery Plan for Lower Columbia River Coho Salmon, Lower Columbia River Chinook Salmon, Columbia River Chum Salmon, and Lower Columbia River Steelhead.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NMFS. 2013. Programmatic Conference and Biological Opinion For Stream Restoration and Fish Passage Improvement Actions, Portland District Corps of Engineers (SLOPES V Restoration), Portland, Oregon.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NOAA. 2008. SLOPES Section 7 Programmatic BO, Portland District US Army Corps of Engineers, Seattle, WA.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NOAA. 2010. Vdatum for the Coastal Waters of North/Central California, Oregon and Western Washington: Tidal Datums and Sea Surface Topography, Office of Coast Survey, Silver Spring, MD.</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NOAA. 2014. Fish-Habitat Relationships and the Effectiveness of Habitat Restoration, Northwest Fisheries Science Center, Seattle, Washington.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2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2">
            <a:extLst>
              <a:ext uri="{28A0092B-C50C-407E-A947-70E740481C1C}">
                <a14:useLocalDpi xmlns:a14="http://schemas.microsoft.com/office/drawing/2010/main" val="0"/>
              </a:ext>
            </a:extLst>
          </a:blip>
          <a:srcRect l="5102" r="10817" b="1"/>
          <a:stretch/>
        </p:blipFill>
        <p:spPr>
          <a:xfrm>
            <a:off x="4654296" y="10"/>
            <a:ext cx="7537703" cy="6857990"/>
          </a:xfrm>
          <a:prstGeom prst="rect">
            <a:avLst/>
          </a:prstGeom>
        </p:spPr>
      </p:pic>
    </p:spTree>
    <p:extLst>
      <p:ext uri="{BB962C8B-B14F-4D97-AF65-F5344CB8AC3E}">
        <p14:creationId xmlns:p14="http://schemas.microsoft.com/office/powerpoint/2010/main" val="374121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23092" y="2546223"/>
            <a:ext cx="4396153" cy="4171097"/>
          </a:xfrm>
        </p:spPr>
        <p:txBody>
          <a:bodyPr>
            <a:normAutofit/>
          </a:bodyPr>
          <a:lstStyle/>
          <a:p>
            <a:pPr>
              <a:lnSpc>
                <a:spcPct val="90000"/>
              </a:lnSpc>
            </a:pPr>
            <a:endParaRPr lang="en-US" sz="1200" dirty="0">
              <a:solidFill>
                <a:srgbClr val="FFFFFF"/>
              </a:solidFill>
              <a:latin typeface="Arial" panose="020B0604020202020204" pitchFamily="34" charset="0"/>
              <a:cs typeface="Arial" panose="020B0604020202020204" pitchFamily="34" charset="0"/>
            </a:endParaRPr>
          </a:p>
          <a:p>
            <a:pPr>
              <a:lnSpc>
                <a:spcPct val="90000"/>
              </a:lnSpc>
            </a:pPr>
            <a:endParaRPr lang="en-US" sz="1200" dirty="0">
              <a:solidFill>
                <a:srgbClr val="FFFFFF"/>
              </a:solidFill>
              <a:latin typeface="Arial" panose="020B0604020202020204" pitchFamily="34" charset="0"/>
              <a:cs typeface="Arial" panose="020B0604020202020204" pitchFamily="34" charset="0"/>
            </a:endParaRPr>
          </a:p>
          <a:p>
            <a:pPr>
              <a:lnSpc>
                <a:spcPct val="90000"/>
              </a:lnSpc>
            </a:pPr>
            <a:endParaRPr lang="en-US" sz="1200" dirty="0">
              <a:latin typeface="Arial" panose="020B0604020202020204" pitchFamily="34" charset="0"/>
              <a:cs typeface="Arial" panose="020B0604020202020204" pitchFamily="34" charset="0"/>
            </a:endParaRPr>
          </a:p>
          <a:p>
            <a:pPr>
              <a:lnSpc>
                <a:spcPct val="90000"/>
              </a:lnSpc>
            </a:pPr>
            <a:endParaRPr lang="en-US" sz="18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3">
            <a:extLst>
              <a:ext uri="{28A0092B-C50C-407E-A947-70E740481C1C}">
                <a14:useLocalDpi xmlns:a14="http://schemas.microsoft.com/office/drawing/2010/main" val="0"/>
              </a:ext>
            </a:extLst>
          </a:blip>
          <a:srcRect l="5101" r="10818" b="1"/>
          <a:stretch/>
        </p:blipFill>
        <p:spPr>
          <a:xfrm>
            <a:off x="4654296" y="10"/>
            <a:ext cx="7537703" cy="6857990"/>
          </a:xfrm>
          <a:prstGeom prst="rect">
            <a:avLst/>
          </a:prstGeom>
        </p:spPr>
      </p:pic>
      <p:sp>
        <p:nvSpPr>
          <p:cNvPr id="3" name="Rectangle 2">
            <a:extLst>
              <a:ext uri="{FF2B5EF4-FFF2-40B4-BE49-F238E27FC236}">
                <a16:creationId xmlns:a16="http://schemas.microsoft.com/office/drawing/2014/main" id="{2002F197-602F-4173-9CEC-8D12B31F424B}"/>
              </a:ext>
            </a:extLst>
          </p:cNvPr>
          <p:cNvSpPr/>
          <p:nvPr/>
        </p:nvSpPr>
        <p:spPr>
          <a:xfrm>
            <a:off x="123091" y="2612942"/>
            <a:ext cx="4396153" cy="3675558"/>
          </a:xfrm>
          <a:prstGeom prst="rect">
            <a:avLst/>
          </a:prstGeom>
        </p:spPr>
        <p:txBody>
          <a:bodyPr wrap="square">
            <a:spAutoFit/>
          </a:bodyPr>
          <a:lstStyle/>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ODEQ. 2017. Intent to Issue Individual Nationwide 401 Water Quality Certifications Per USACE NWP Program, Portland, Oregon.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ODEQ. 2005. Record of Decision Remedial Action for Ross Island Sand and Gravel, Portland, Oregon.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ODFW. 2005. Biology, Behavior, and Resources of Resident and Anadromous Fish in the Lower Willamette River, Final Report of Research, Clackamas, Oregon.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ODSL. 2010. Using Tidal Data to Determine Highest Measured Tide (HMT), Salem, Oregon.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Simenstad, C.A., Burke, J.L., O’Connor, J.E., Cannon, C., Heatwole, D.W., Ramirez, M.F., Waite, I.R., Counihan, T.D., and Jones, K.L., 2011, Columbia River Estuary Ecosystem Classification—Concept and Application: U.S. Geological Survey Open-File Report 2011-1228, 54 p.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alibri" panose="020F0502020204030204" pitchFamily="34" charset="0"/>
                <a:cs typeface="Times New Roman" panose="02020603050405020304" pitchFamily="18" charset="0"/>
              </a:rPr>
              <a:t>Sisk, T.D. and J. Battin. 2002. Habitat Edges and Avian Ecology: Geographic Patterns and Insights for Western Landscapes, Studies in Avian Biology No. 25:30-48.</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514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40677" y="2546223"/>
            <a:ext cx="4513618" cy="4311761"/>
          </a:xfrm>
        </p:spPr>
        <p:txBody>
          <a:bodyPr>
            <a:normAutofit fontScale="92500" lnSpcReduction="10000"/>
          </a:bodyPr>
          <a:lstStyle/>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Stolz, A. Martin, C. and C. Wong. 2005. Vertical Control in Tidally Influenced Complex River System with a Fixed Low Water Datum, NOAA, Center for Operational Oceanographic Products and Services.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USEPA. 1982. Research on Fish and Wildlife Habitat, Research and Development, EPA-800/-8-82-022.</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USFWS. 2010. Recovery Plan for the Prairie Species of Western Oregon and Southwestern Washington. U.S. Fish and Wildlife Service, Portland, Oregon. xi + 241 pp.</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USFWS Species List: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https://ecos.fws.gov/ipac/location/YTEZ5LVE2ZEAFH7DEKTM4LDUPA/resources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USFWS. 1979. Classification of Wetlands and Deepwater Habitats of the Unites States, US Department of the Interior, Office of Biological Services, Washington, D.C.</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USGS. 2018. Assessment of Columbia and Willamette River Flood Stage on the Columbia Corridor Levee System at Portland, Oregon, in a Future Climate, USDOI, SIR 2018-5161,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USGS. 2005. Hydrology of the Johnson Creek Basin, Oregon. U.S. Department of the Interior, Portland, Oregon.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3">
            <a:extLst>
              <a:ext uri="{28A0092B-C50C-407E-A947-70E740481C1C}">
                <a14:useLocalDpi xmlns:a14="http://schemas.microsoft.com/office/drawing/2010/main" val="0"/>
              </a:ext>
            </a:extLst>
          </a:blip>
          <a:srcRect l="5099" r="10820" b="1"/>
          <a:stretch/>
        </p:blipFill>
        <p:spPr>
          <a:xfrm>
            <a:off x="4654296" y="10"/>
            <a:ext cx="7537703" cy="6857990"/>
          </a:xfrm>
          <a:prstGeom prst="rect">
            <a:avLst/>
          </a:prstGeom>
        </p:spPr>
      </p:pic>
    </p:spTree>
    <p:extLst>
      <p:ext uri="{BB962C8B-B14F-4D97-AF65-F5344CB8AC3E}">
        <p14:creationId xmlns:p14="http://schemas.microsoft.com/office/powerpoint/2010/main" val="37605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49C3EC-ADA9-4ABF-A9AB-345DC0B6BC93}"/>
              </a:ext>
            </a:extLst>
          </p:cNvPr>
          <p:cNvSpPr>
            <a:spLocks noGrp="1"/>
          </p:cNvSpPr>
          <p:nvPr>
            <p:ph type="title"/>
          </p:nvPr>
        </p:nvSpPr>
        <p:spPr>
          <a:xfrm>
            <a:off x="643467" y="516835"/>
            <a:ext cx="3448259"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No Environment = No Economy</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EB464CCD-7F64-476D-848A-37289A7416F7}"/>
              </a:ext>
            </a:extLst>
          </p:cNvPr>
          <p:cNvSpPr>
            <a:spLocks noGrp="1"/>
          </p:cNvSpPr>
          <p:nvPr>
            <p:ph idx="1"/>
          </p:nvPr>
        </p:nvSpPr>
        <p:spPr>
          <a:xfrm>
            <a:off x="193431" y="2523849"/>
            <a:ext cx="4460864" cy="4313023"/>
          </a:xfrm>
        </p:spPr>
        <p:txBody>
          <a:bodyPr>
            <a:normAutofit/>
          </a:bodyPr>
          <a:lstStyle/>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Waples, Robin. 1998.  "Evolutionarily Significant Units, Distinct Population Segments, and the Endangered Species Act: Reply to Pennock and Dimmick". </a:t>
            </a:r>
            <a:r>
              <a:rPr lang="en-US" sz="1200" i="1" dirty="0">
                <a:latin typeface="Arial" panose="020B0604020202020204" pitchFamily="34" charset="0"/>
                <a:ea typeface="Calibri" panose="020F0502020204030204" pitchFamily="34" charset="0"/>
                <a:cs typeface="Times New Roman" panose="02020603050405020304" pitchFamily="18" charset="0"/>
              </a:rPr>
              <a:t>Publications, Agencies and Staff of the U.S. Department of Commerce</a:t>
            </a:r>
            <a:r>
              <a:rPr lang="en-US" sz="1200" dirty="0">
                <a:latin typeface="Arial" panose="020B0604020202020204" pitchFamily="34" charset="0"/>
                <a:ea typeface="Calibri" panose="020F0502020204030204" pitchFamily="34" charset="0"/>
                <a:cs typeface="Times New Roman" panose="02020603050405020304" pitchFamily="18" charset="0"/>
              </a:rPr>
              <a:t>. 433.</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WDFW. 2018. Comprehensive Evaluation of the Columbia River Basin Salmon, Management Policy, C-3620, 2013-2017, FPA 18-11.</a:t>
            </a: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CENWP-ODG (File Number, NWP-2007-902-1) Memorandum For Record. 2018. Subject: Department of the Army Memorandum Documenting General Permit Verification, prepared by Melody White, August 28, 2018 and approved by Carrie Bond, August 28, 2018.</a:t>
            </a:r>
          </a:p>
          <a:p>
            <a:pPr marL="0" marR="0">
              <a:lnSpc>
                <a:spcPct val="107000"/>
              </a:lnSpc>
              <a:spcBef>
                <a:spcPts val="0"/>
              </a:spcBef>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NMFS. 2012. Endangered Species Act Biological Opinion and Magnuson-Stevens Fishery Conservation and Management Act Essential Fish Habitat Consultation for the Oaks Bottom Wildlife Refuge Tidal Reconnection Project along the Willamette River (HUC 170900120302), Multnomah County, Oregon (Corps No: NWP-2007-902).</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FFFFFF"/>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0D46367-4807-493C-9DF8-566C2BA4332A}"/>
              </a:ext>
            </a:extLst>
          </p:cNvPr>
          <p:cNvPicPr>
            <a:picLocks noChangeAspect="1"/>
          </p:cNvPicPr>
          <p:nvPr/>
        </p:nvPicPr>
        <p:blipFill rotWithShape="1">
          <a:blip r:embed="rId3">
            <a:extLst>
              <a:ext uri="{28A0092B-C50C-407E-A947-70E740481C1C}">
                <a14:useLocalDpi xmlns:a14="http://schemas.microsoft.com/office/drawing/2010/main" val="0"/>
              </a:ext>
            </a:extLst>
          </a:blip>
          <a:srcRect l="5097" r="10822" b="1"/>
          <a:stretch/>
        </p:blipFill>
        <p:spPr>
          <a:xfrm>
            <a:off x="4654296" y="10"/>
            <a:ext cx="7537703" cy="6857990"/>
          </a:xfrm>
          <a:prstGeom prst="rect">
            <a:avLst/>
          </a:prstGeom>
        </p:spPr>
      </p:pic>
    </p:spTree>
    <p:extLst>
      <p:ext uri="{BB962C8B-B14F-4D97-AF65-F5344CB8AC3E}">
        <p14:creationId xmlns:p14="http://schemas.microsoft.com/office/powerpoint/2010/main" val="1416287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icture containing dark, black, sitting, animal&#10;&#10;Description automatically generated">
            <a:extLst>
              <a:ext uri="{FF2B5EF4-FFF2-40B4-BE49-F238E27FC236}">
                <a16:creationId xmlns:a16="http://schemas.microsoft.com/office/drawing/2014/main" id="{C66F9976-9325-4E43-AC7D-B7C6516D0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4046"/>
            <a:ext cx="12191999" cy="11126582"/>
          </a:xfrm>
          <a:prstGeom prst="rect">
            <a:avLst/>
          </a:prstGeom>
        </p:spPr>
      </p:pic>
    </p:spTree>
    <p:extLst>
      <p:ext uri="{BB962C8B-B14F-4D97-AF65-F5344CB8AC3E}">
        <p14:creationId xmlns:p14="http://schemas.microsoft.com/office/powerpoint/2010/main" val="317717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tellite in space&#10;&#10;Description automatically generated">
            <a:extLst>
              <a:ext uri="{FF2B5EF4-FFF2-40B4-BE49-F238E27FC236}">
                <a16:creationId xmlns:a16="http://schemas.microsoft.com/office/drawing/2014/main" id="{013454BA-DD8B-4871-B3A5-635C61CE8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974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view of a beach&#10;&#10;Description automatically generated">
            <a:extLst>
              <a:ext uri="{FF2B5EF4-FFF2-40B4-BE49-F238E27FC236}">
                <a16:creationId xmlns:a16="http://schemas.microsoft.com/office/drawing/2014/main" id="{2E06BB6C-6642-43A4-8D03-8BBD5FD39EAA}"/>
              </a:ext>
            </a:extLst>
          </p:cNvPr>
          <p:cNvPicPr>
            <a:picLocks noChangeAspect="1"/>
          </p:cNvPicPr>
          <p:nvPr/>
        </p:nvPicPr>
        <p:blipFill rotWithShape="1">
          <a:blip r:embed="rId2">
            <a:extLst>
              <a:ext uri="{28A0092B-C50C-407E-A947-70E740481C1C}">
                <a14:useLocalDpi xmlns:a14="http://schemas.microsoft.com/office/drawing/2010/main" val="0"/>
              </a:ext>
            </a:extLst>
          </a:blip>
          <a:srcRect t="9296" b="15705"/>
          <a:stretch/>
        </p:blipFill>
        <p:spPr>
          <a:xfrm>
            <a:off x="20" y="10"/>
            <a:ext cx="12191980" cy="6857990"/>
          </a:xfrm>
          <a:prstGeom prst="rect">
            <a:avLst/>
          </a:prstGeom>
        </p:spPr>
      </p:pic>
    </p:spTree>
    <p:extLst>
      <p:ext uri="{BB962C8B-B14F-4D97-AF65-F5344CB8AC3E}">
        <p14:creationId xmlns:p14="http://schemas.microsoft.com/office/powerpoint/2010/main" val="176394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icture containing nature&#10;&#10;Description automatically generated">
            <a:extLst>
              <a:ext uri="{FF2B5EF4-FFF2-40B4-BE49-F238E27FC236}">
                <a16:creationId xmlns:a16="http://schemas.microsoft.com/office/drawing/2014/main" id="{D90035B6-FB92-46EE-8218-0EB6FF836496}"/>
              </a:ext>
            </a:extLst>
          </p:cNvPr>
          <p:cNvPicPr>
            <a:picLocks noChangeAspect="1"/>
          </p:cNvPicPr>
          <p:nvPr/>
        </p:nvPicPr>
        <p:blipFill rotWithShape="1">
          <a:blip r:embed="rId2">
            <a:extLst>
              <a:ext uri="{28A0092B-C50C-407E-A947-70E740481C1C}">
                <a14:useLocalDpi xmlns:a14="http://schemas.microsoft.com/office/drawing/2010/main" val="0"/>
              </a:ext>
            </a:extLst>
          </a:blip>
          <a:srcRect t="16131" b="13557"/>
          <a:stretch/>
        </p:blipFill>
        <p:spPr>
          <a:xfrm>
            <a:off x="20" y="10"/>
            <a:ext cx="12191980" cy="6857990"/>
          </a:xfrm>
          <a:prstGeom prst="rect">
            <a:avLst/>
          </a:prstGeom>
        </p:spPr>
      </p:pic>
    </p:spTree>
    <p:extLst>
      <p:ext uri="{BB962C8B-B14F-4D97-AF65-F5344CB8AC3E}">
        <p14:creationId xmlns:p14="http://schemas.microsoft.com/office/powerpoint/2010/main" val="130152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sheep, field&#10;&#10;Description automatically generated">
            <a:extLst>
              <a:ext uri="{FF2B5EF4-FFF2-40B4-BE49-F238E27FC236}">
                <a16:creationId xmlns:a16="http://schemas.microsoft.com/office/drawing/2014/main" id="{60FDA994-34DC-46AD-B96D-0B60DBCA0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90896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AF65-7A14-4EB4-96F9-37F213B406CC}"/>
              </a:ext>
            </a:extLst>
          </p:cNvPr>
          <p:cNvSpPr>
            <a:spLocks noGrp="1"/>
          </p:cNvSpPr>
          <p:nvPr>
            <p:ph type="title"/>
          </p:nvPr>
        </p:nvSpPr>
        <p:spPr/>
        <p:txBody>
          <a:bodyPr/>
          <a:lstStyle/>
          <a:p>
            <a:endParaRPr lang="en-US" dirty="0"/>
          </a:p>
        </p:txBody>
      </p:sp>
      <p:pic>
        <p:nvPicPr>
          <p:cNvPr id="5" name="Content Placeholder 4" descr="A picture containing outdoor object, nature&#10;&#10;Description automatically generated">
            <a:extLst>
              <a:ext uri="{FF2B5EF4-FFF2-40B4-BE49-F238E27FC236}">
                <a16:creationId xmlns:a16="http://schemas.microsoft.com/office/drawing/2014/main" id="{14F02163-C3C0-4571-AD11-269284031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54"/>
            <a:ext cx="12221733" cy="6855446"/>
          </a:xfrm>
        </p:spPr>
      </p:pic>
      <p:sp>
        <p:nvSpPr>
          <p:cNvPr id="3" name="Oval 2">
            <a:extLst>
              <a:ext uri="{FF2B5EF4-FFF2-40B4-BE49-F238E27FC236}">
                <a16:creationId xmlns:a16="http://schemas.microsoft.com/office/drawing/2014/main" id="{E7FF9B6E-C996-4482-BE48-831EC1C42AC1}"/>
              </a:ext>
            </a:extLst>
          </p:cNvPr>
          <p:cNvSpPr/>
          <p:nvPr/>
        </p:nvSpPr>
        <p:spPr>
          <a:xfrm>
            <a:off x="7348756" y="3171038"/>
            <a:ext cx="192947" cy="151001"/>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1493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brush, standing, field&#10;&#10;Description automatically generated">
            <a:extLst>
              <a:ext uri="{FF2B5EF4-FFF2-40B4-BE49-F238E27FC236}">
                <a16:creationId xmlns:a16="http://schemas.microsoft.com/office/drawing/2014/main" id="{A5CFCD22-5D8D-48B3-801F-D817FA22B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130"/>
            <a:ext cx="12192000" cy="6922129"/>
          </a:xfrm>
        </p:spPr>
      </p:pic>
    </p:spTree>
    <p:extLst>
      <p:ext uri="{BB962C8B-B14F-4D97-AF65-F5344CB8AC3E}">
        <p14:creationId xmlns:p14="http://schemas.microsoft.com/office/powerpoint/2010/main" val="181562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B54C-CE41-4AD8-8960-EDBE23966C07}"/>
              </a:ext>
            </a:extLst>
          </p:cNvPr>
          <p:cNvSpPr>
            <a:spLocks noGrp="1"/>
          </p:cNvSpPr>
          <p:nvPr>
            <p:ph type="title"/>
          </p:nvPr>
        </p:nvSpPr>
        <p:spPr/>
        <p:txBody>
          <a:bodyPr/>
          <a:lstStyle/>
          <a:p>
            <a:endParaRPr lang="en-US"/>
          </a:p>
        </p:txBody>
      </p:sp>
      <p:pic>
        <p:nvPicPr>
          <p:cNvPr id="5" name="Content Placeholder 4" descr="A picture containing bird&#10;&#10;Description automatically generated">
            <a:extLst>
              <a:ext uri="{FF2B5EF4-FFF2-40B4-BE49-F238E27FC236}">
                <a16:creationId xmlns:a16="http://schemas.microsoft.com/office/drawing/2014/main" id="{5519AE0C-7D8D-4F7D-973B-C962C25AE0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8728"/>
            <a:ext cx="12192000" cy="6906728"/>
          </a:xfrm>
        </p:spPr>
      </p:pic>
    </p:spTree>
    <p:extLst>
      <p:ext uri="{BB962C8B-B14F-4D97-AF65-F5344CB8AC3E}">
        <p14:creationId xmlns:p14="http://schemas.microsoft.com/office/powerpoint/2010/main" val="271942288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113D3E-96A0-40C4-A55C-DF4C67CA922B}"/>
              </a:ext>
            </a:extLst>
          </p:cNvPr>
          <p:cNvSpPr>
            <a:spLocks noGrp="1"/>
          </p:cNvSpPr>
          <p:nvPr>
            <p:ph type="title"/>
          </p:nvPr>
        </p:nvSpPr>
        <p:spPr>
          <a:xfrm>
            <a:off x="648929" y="639097"/>
            <a:ext cx="6253317" cy="3686015"/>
          </a:xfrm>
        </p:spPr>
        <p:txBody>
          <a:bodyPr vert="horz" lIns="91440" tIns="45720" rIns="91440" bIns="45720" rtlCol="0" anchor="b">
            <a:normAutofit/>
          </a:bodyPr>
          <a:lstStyle/>
          <a:p>
            <a:r>
              <a:rPr lang="en-US" sz="8000" dirty="0">
                <a:solidFill>
                  <a:schemeClr val="tx1">
                    <a:lumMod val="85000"/>
                    <a:lumOff val="15000"/>
                  </a:schemeClr>
                </a:solidFill>
              </a:rPr>
              <a:t>Moon Horizon </a:t>
            </a:r>
          </a:p>
        </p:txBody>
      </p:sp>
      <p:cxnSp>
        <p:nvCxnSpPr>
          <p:cNvPr id="25" name="Straight Connector 24">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outdoor&#10;&#10;Description automatically generated">
            <a:extLst>
              <a:ext uri="{FF2B5EF4-FFF2-40B4-BE49-F238E27FC236}">
                <a16:creationId xmlns:a16="http://schemas.microsoft.com/office/drawing/2014/main" id="{CBCC5F20-DEAB-4597-8DEC-7C8E76390F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244"/>
          <a:stretch/>
        </p:blipFill>
        <p:spPr>
          <a:xfrm>
            <a:off x="7556686" y="1"/>
            <a:ext cx="4635315" cy="6857999"/>
          </a:xfrm>
          <a:prstGeom prst="rect">
            <a:avLst/>
          </a:prstGeom>
        </p:spPr>
      </p:pic>
    </p:spTree>
    <p:extLst>
      <p:ext uri="{BB962C8B-B14F-4D97-AF65-F5344CB8AC3E}">
        <p14:creationId xmlns:p14="http://schemas.microsoft.com/office/powerpoint/2010/main" val="343443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table&#10;&#10;Description automatically generated">
            <a:extLst>
              <a:ext uri="{FF2B5EF4-FFF2-40B4-BE49-F238E27FC236}">
                <a16:creationId xmlns:a16="http://schemas.microsoft.com/office/drawing/2014/main" id="{2EB32A3F-9DB6-4FB2-ACC6-CD5755888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662" y="2257127"/>
            <a:ext cx="3128911" cy="3128911"/>
          </a:xfrm>
          <a:prstGeom prst="rect">
            <a:avLst/>
          </a:prstGeom>
        </p:spPr>
      </p:pic>
    </p:spTree>
    <p:extLst>
      <p:ext uri="{BB962C8B-B14F-4D97-AF65-F5344CB8AC3E}">
        <p14:creationId xmlns:p14="http://schemas.microsoft.com/office/powerpoint/2010/main" val="417516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view of a mountain&#10;&#10;Description automatically generated">
            <a:extLst>
              <a:ext uri="{FF2B5EF4-FFF2-40B4-BE49-F238E27FC236}">
                <a16:creationId xmlns:a16="http://schemas.microsoft.com/office/drawing/2014/main" id="{13E7E198-B799-422E-8223-CB21925976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46" b="10268"/>
          <a:stretch/>
        </p:blipFill>
        <p:spPr>
          <a:xfrm>
            <a:off x="-94004" y="10"/>
            <a:ext cx="12410972" cy="6857990"/>
          </a:xfrm>
          <a:prstGeom prst="rect">
            <a:avLst/>
          </a:prstGeom>
        </p:spPr>
      </p:pic>
    </p:spTree>
    <p:extLst>
      <p:ext uri="{BB962C8B-B14F-4D97-AF65-F5344CB8AC3E}">
        <p14:creationId xmlns:p14="http://schemas.microsoft.com/office/powerpoint/2010/main" val="3016119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view of the earth from space&#10;&#10;Description automatically generated">
            <a:extLst>
              <a:ext uri="{FF2B5EF4-FFF2-40B4-BE49-F238E27FC236}">
                <a16:creationId xmlns:a16="http://schemas.microsoft.com/office/drawing/2014/main" id="{50DF0A75-33BB-4455-A06D-E47EDEE21E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7883"/>
          <a:stretch/>
        </p:blipFill>
        <p:spPr>
          <a:xfrm>
            <a:off x="20" y="10"/>
            <a:ext cx="12191980" cy="6857990"/>
          </a:xfrm>
          <a:prstGeom prst="rect">
            <a:avLst/>
          </a:prstGeom>
        </p:spPr>
      </p:pic>
    </p:spTree>
    <p:extLst>
      <p:ext uri="{BB962C8B-B14F-4D97-AF65-F5344CB8AC3E}">
        <p14:creationId xmlns:p14="http://schemas.microsoft.com/office/powerpoint/2010/main" val="4156799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close up of a tree&#10;&#10;Description automatically generated">
            <a:extLst>
              <a:ext uri="{FF2B5EF4-FFF2-40B4-BE49-F238E27FC236}">
                <a16:creationId xmlns:a16="http://schemas.microsoft.com/office/drawing/2014/main" id="{E1B91124-3F02-44AA-8317-63FD89C0D9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16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16794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close up of a tree&#10;&#10;Description automatically generated">
            <a:extLst>
              <a:ext uri="{FF2B5EF4-FFF2-40B4-BE49-F238E27FC236}">
                <a16:creationId xmlns:a16="http://schemas.microsoft.com/office/drawing/2014/main" id="{528FBAB9-F471-4A4A-8D68-414A20FD58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8"/>
          <a:stretch/>
        </p:blipFill>
        <p:spPr>
          <a:xfrm>
            <a:off x="20" y="10"/>
            <a:ext cx="12191980" cy="6857990"/>
          </a:xfrm>
          <a:prstGeom prst="rect">
            <a:avLst/>
          </a:prstGeom>
        </p:spPr>
      </p:pic>
    </p:spTree>
    <p:extLst>
      <p:ext uri="{BB962C8B-B14F-4D97-AF65-F5344CB8AC3E}">
        <p14:creationId xmlns:p14="http://schemas.microsoft.com/office/powerpoint/2010/main" val="766274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outdoor, ground, tree&#10;&#10;Description automatically generated">
            <a:extLst>
              <a:ext uri="{FF2B5EF4-FFF2-40B4-BE49-F238E27FC236}">
                <a16:creationId xmlns:a16="http://schemas.microsoft.com/office/drawing/2014/main" id="{C74EF248-F23A-46B4-9E03-8EAB25A967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7176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6828BEED-4F41-490A-9462-E268B5F8A6D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4221" b="1193"/>
          <a:stretch/>
        </p:blipFill>
        <p:spPr bwMode="auto">
          <a:xfrm>
            <a:off x="20" y="10"/>
            <a:ext cx="12191980" cy="6857990"/>
          </a:xfrm>
          <a:prstGeom prst="rect">
            <a:avLst/>
          </a:prstGeom>
          <a:noFill/>
        </p:spPr>
      </p:pic>
    </p:spTree>
    <p:extLst>
      <p:ext uri="{BB962C8B-B14F-4D97-AF65-F5344CB8AC3E}">
        <p14:creationId xmlns:p14="http://schemas.microsoft.com/office/powerpoint/2010/main" val="264945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tar filled sky&#10;&#10;Description automatically generated">
            <a:extLst>
              <a:ext uri="{FF2B5EF4-FFF2-40B4-BE49-F238E27FC236}">
                <a16:creationId xmlns:a16="http://schemas.microsoft.com/office/drawing/2014/main" id="{66173989-B905-41E3-A0A6-F8DF12B46C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Oval 1">
            <a:extLst>
              <a:ext uri="{FF2B5EF4-FFF2-40B4-BE49-F238E27FC236}">
                <a16:creationId xmlns:a16="http://schemas.microsoft.com/office/drawing/2014/main" id="{ACE4F21A-E390-4F90-A5C0-4B260A84C6FC}"/>
              </a:ext>
            </a:extLst>
          </p:cNvPr>
          <p:cNvSpPr/>
          <p:nvPr/>
        </p:nvSpPr>
        <p:spPr>
          <a:xfrm>
            <a:off x="6853806" y="3246539"/>
            <a:ext cx="310392" cy="243281"/>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9816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descr="A large green field with trees in the background&#10;&#10;Description automatically generated">
            <a:extLst>
              <a:ext uri="{FF2B5EF4-FFF2-40B4-BE49-F238E27FC236}">
                <a16:creationId xmlns:a16="http://schemas.microsoft.com/office/drawing/2014/main" id="{8E291E19-2830-4F4C-B5ED-7554B77BF12A}"/>
              </a:ext>
            </a:extLst>
          </p:cNvPr>
          <p:cNvPicPr>
            <a:picLocks noChangeAspect="1"/>
          </p:cNvPicPr>
          <p:nvPr/>
        </p:nvPicPr>
        <p:blipFill rotWithShape="1">
          <a:blip r:embed="rId2">
            <a:extLst>
              <a:ext uri="{28A0092B-C50C-407E-A947-70E740481C1C}">
                <a14:useLocalDpi xmlns:a14="http://schemas.microsoft.com/office/drawing/2010/main" val="0"/>
              </a:ext>
            </a:extLst>
          </a:blip>
          <a:srcRect t="17093" b="11479"/>
          <a:stretch/>
        </p:blipFill>
        <p:spPr>
          <a:xfrm>
            <a:off x="-487680" y="0"/>
            <a:ext cx="13167360" cy="7406641"/>
          </a:xfrm>
          <a:prstGeom prst="rect">
            <a:avLst/>
          </a:prstGeom>
        </p:spPr>
      </p:pic>
      <p:sp>
        <p:nvSpPr>
          <p:cNvPr id="3" name="Oval 2">
            <a:extLst>
              <a:ext uri="{FF2B5EF4-FFF2-40B4-BE49-F238E27FC236}">
                <a16:creationId xmlns:a16="http://schemas.microsoft.com/office/drawing/2014/main" id="{87191DF0-4382-4741-A603-98F962D4235D}"/>
              </a:ext>
            </a:extLst>
          </p:cNvPr>
          <p:cNvSpPr/>
          <p:nvPr/>
        </p:nvSpPr>
        <p:spPr>
          <a:xfrm>
            <a:off x="7878726" y="1828800"/>
            <a:ext cx="162677" cy="255181"/>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3245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yellow flower in a field&#10;&#10;Description automatically generated">
            <a:extLst>
              <a:ext uri="{FF2B5EF4-FFF2-40B4-BE49-F238E27FC236}">
                <a16:creationId xmlns:a16="http://schemas.microsoft.com/office/drawing/2014/main" id="{43E491EF-12F2-40B8-9890-B55F053B4260}"/>
              </a:ext>
            </a:extLst>
          </p:cNvPr>
          <p:cNvPicPr>
            <a:picLocks noChangeAspect="1"/>
          </p:cNvPicPr>
          <p:nvPr/>
        </p:nvPicPr>
        <p:blipFill rotWithShape="1">
          <a:blip r:embed="rId2">
            <a:extLst>
              <a:ext uri="{28A0092B-C50C-407E-A947-70E740481C1C}">
                <a14:useLocalDpi xmlns:a14="http://schemas.microsoft.com/office/drawing/2010/main" val="0"/>
              </a:ext>
            </a:extLst>
          </a:blip>
          <a:srcRect t="9192" b="6222"/>
          <a:stretch/>
        </p:blipFill>
        <p:spPr>
          <a:xfrm>
            <a:off x="20" y="10"/>
            <a:ext cx="12191980" cy="6857990"/>
          </a:xfrm>
          <a:prstGeom prst="rect">
            <a:avLst/>
          </a:prstGeom>
        </p:spPr>
      </p:pic>
      <p:sp>
        <p:nvSpPr>
          <p:cNvPr id="2" name="Oval 1">
            <a:extLst>
              <a:ext uri="{FF2B5EF4-FFF2-40B4-BE49-F238E27FC236}">
                <a16:creationId xmlns:a16="http://schemas.microsoft.com/office/drawing/2014/main" id="{F74C24E5-2525-4D0F-9C7D-3A4BDF818B64}"/>
              </a:ext>
            </a:extLst>
          </p:cNvPr>
          <p:cNvSpPr/>
          <p:nvPr/>
        </p:nvSpPr>
        <p:spPr>
          <a:xfrm>
            <a:off x="4119073" y="5554767"/>
            <a:ext cx="341832" cy="23073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71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0E39-A867-4C97-88B7-23AAF64E88C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5C861A6-C82C-42C0-A828-63FA08EF69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 y="0"/>
            <a:ext cx="12192000" cy="6897028"/>
          </a:xfrm>
        </p:spPr>
      </p:pic>
      <p:sp>
        <p:nvSpPr>
          <p:cNvPr id="3" name="Oval 2">
            <a:extLst>
              <a:ext uri="{FF2B5EF4-FFF2-40B4-BE49-F238E27FC236}">
                <a16:creationId xmlns:a16="http://schemas.microsoft.com/office/drawing/2014/main" id="{F0CF9662-F1F2-4278-941B-C7FB84AE887B}"/>
              </a:ext>
            </a:extLst>
          </p:cNvPr>
          <p:cNvSpPr/>
          <p:nvPr/>
        </p:nvSpPr>
        <p:spPr>
          <a:xfrm>
            <a:off x="6052416" y="3854153"/>
            <a:ext cx="213645" cy="18800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8760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se up of a yellow flower&#10;&#10;Description automatically generated">
            <a:extLst>
              <a:ext uri="{FF2B5EF4-FFF2-40B4-BE49-F238E27FC236}">
                <a16:creationId xmlns:a16="http://schemas.microsoft.com/office/drawing/2014/main" id="{907E7CC7-54B9-4816-AABF-E13FE233285C}"/>
              </a:ext>
            </a:extLst>
          </p:cNvPr>
          <p:cNvPicPr>
            <a:picLocks noChangeAspect="1"/>
          </p:cNvPicPr>
          <p:nvPr/>
        </p:nvPicPr>
        <p:blipFill rotWithShape="1">
          <a:blip r:embed="rId2">
            <a:extLst>
              <a:ext uri="{28A0092B-C50C-407E-A947-70E740481C1C}">
                <a14:useLocalDpi xmlns:a14="http://schemas.microsoft.com/office/drawing/2010/main" val="0"/>
              </a:ext>
            </a:extLst>
          </a:blip>
          <a:srcRect r="11893" b="2"/>
          <a:stretch/>
        </p:blipFill>
        <p:spPr>
          <a:xfrm>
            <a:off x="-1899" y="0"/>
            <a:ext cx="7742036" cy="6400799"/>
          </a:xfrm>
          <a:prstGeom prst="rect">
            <a:avLst/>
          </a:prstGeom>
        </p:spPr>
      </p:pic>
      <p:cxnSp>
        <p:nvCxnSpPr>
          <p:cNvPr id="14" name="Straight Connector 13">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insect on a flower&#10;&#10;Description automatically generated">
            <a:extLst>
              <a:ext uri="{FF2B5EF4-FFF2-40B4-BE49-F238E27FC236}">
                <a16:creationId xmlns:a16="http://schemas.microsoft.com/office/drawing/2014/main" id="{98730000-4D73-462E-904C-F07D5B72D2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3537" y="2965046"/>
            <a:ext cx="3157357" cy="2364970"/>
          </a:xfrm>
        </p:spPr>
      </p:pic>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5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Content Placeholder 6" descr="A close up of a black background&#10;&#10;Description automatically generated">
            <a:extLst>
              <a:ext uri="{FF2B5EF4-FFF2-40B4-BE49-F238E27FC236}">
                <a16:creationId xmlns:a16="http://schemas.microsoft.com/office/drawing/2014/main" id="{BD27EE50-181E-4C8D-B98A-6024142DB9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21" r="9401" b="-1"/>
          <a:stretch/>
        </p:blipFill>
        <p:spPr>
          <a:xfrm>
            <a:off x="645200" y="822960"/>
            <a:ext cx="6275667" cy="5577840"/>
          </a:xfrm>
          <a:prstGeom prst="rect">
            <a:avLst/>
          </a:prstGeom>
        </p:spPr>
      </p:pic>
      <p:sp>
        <p:nvSpPr>
          <p:cNvPr id="27" name="Rectangle 26">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11C2ECC-FA5C-4A9A-9BAC-2EFCBC22790B}"/>
              </a:ext>
            </a:extLst>
          </p:cNvPr>
          <p:cNvSpPr/>
          <p:nvPr/>
        </p:nvSpPr>
        <p:spPr>
          <a:xfrm>
            <a:off x="5043638" y="1886557"/>
            <a:ext cx="346509" cy="357874"/>
          </a:xfrm>
          <a:prstGeom prst="ellipse">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97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5" name="Content Placeholder 4" descr="A picture containing object&#10;&#10;Description automatically generated">
            <a:extLst>
              <a:ext uri="{FF2B5EF4-FFF2-40B4-BE49-F238E27FC236}">
                <a16:creationId xmlns:a16="http://schemas.microsoft.com/office/drawing/2014/main" id="{CC52B5AC-8112-4EA7-AA35-5EF31C4D47C6}"/>
              </a:ext>
            </a:extLst>
          </p:cNvPr>
          <p:cNvPicPr>
            <a:picLocks noChangeAspect="1"/>
          </p:cNvPicPr>
          <p:nvPr/>
        </p:nvPicPr>
        <p:blipFill rotWithShape="1">
          <a:blip r:embed="rId2">
            <a:extLst>
              <a:ext uri="{28A0092B-C50C-407E-A947-70E740481C1C}">
                <a14:useLocalDpi xmlns:a14="http://schemas.microsoft.com/office/drawing/2010/main" val="0"/>
              </a:ext>
            </a:extLst>
          </a:blip>
          <a:srcRect l="24856" r="27243" b="-1"/>
          <a:stretch/>
        </p:blipFill>
        <p:spPr>
          <a:xfrm>
            <a:off x="-2" y="-336884"/>
            <a:ext cx="12186315" cy="7940842"/>
          </a:xfrm>
          <a:prstGeom prst="rect">
            <a:avLst/>
          </a:prstGeom>
        </p:spPr>
      </p:pic>
      <p:cxnSp>
        <p:nvCxnSpPr>
          <p:cNvPr id="21"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C96CE42-89E0-4732-9250-D6C733532522}"/>
              </a:ext>
            </a:extLst>
          </p:cNvPr>
          <p:cNvSpPr/>
          <p:nvPr/>
        </p:nvSpPr>
        <p:spPr>
          <a:xfrm>
            <a:off x="5478011" y="1333850"/>
            <a:ext cx="302004" cy="243280"/>
          </a:xfrm>
          <a:prstGeom prst="ellipse">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861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ok, text, indoor&#10;&#10;Description automatically generated">
            <a:extLst>
              <a:ext uri="{FF2B5EF4-FFF2-40B4-BE49-F238E27FC236}">
                <a16:creationId xmlns:a16="http://schemas.microsoft.com/office/drawing/2014/main" id="{BE68B808-41C7-438D-8DFC-348718B27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33333" y="-2721165"/>
            <a:ext cx="6893246" cy="12192003"/>
          </a:xfrm>
          <a:prstGeom prst="rect">
            <a:avLst/>
          </a:prstGeom>
        </p:spPr>
      </p:pic>
      <p:sp>
        <p:nvSpPr>
          <p:cNvPr id="6" name="Oval 5">
            <a:extLst>
              <a:ext uri="{FF2B5EF4-FFF2-40B4-BE49-F238E27FC236}">
                <a16:creationId xmlns:a16="http://schemas.microsoft.com/office/drawing/2014/main" id="{24938DF7-A1E3-4D83-8AD1-E6B546775FFB}"/>
              </a:ext>
            </a:extLst>
          </p:cNvPr>
          <p:cNvSpPr/>
          <p:nvPr/>
        </p:nvSpPr>
        <p:spPr>
          <a:xfrm>
            <a:off x="1794933" y="2048933"/>
            <a:ext cx="2032000" cy="2252134"/>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3F999B0-FA75-4616-B2B0-CABAC055EA89}"/>
              </a:ext>
            </a:extLst>
          </p:cNvPr>
          <p:cNvSpPr/>
          <p:nvPr/>
        </p:nvSpPr>
        <p:spPr>
          <a:xfrm>
            <a:off x="9381067" y="1599754"/>
            <a:ext cx="2032000" cy="2252134"/>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E7BE5B4-DDFA-40E3-9E80-F98B6E956C81}"/>
              </a:ext>
            </a:extLst>
          </p:cNvPr>
          <p:cNvSpPr/>
          <p:nvPr/>
        </p:nvSpPr>
        <p:spPr>
          <a:xfrm>
            <a:off x="5637912" y="2810577"/>
            <a:ext cx="2168354" cy="2348743"/>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82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4EF0B1-1D73-47E1-9B5F-87F1D1DFD728}"/>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latin typeface="Arial" panose="020B0604020202020204" pitchFamily="34" charset="0"/>
                <a:cs typeface="Arial" panose="020B0604020202020204" pitchFamily="34" charset="0"/>
              </a:rPr>
              <a:t>Express Your Questions and Opinions Critically But With Respect</a:t>
            </a:r>
          </a:p>
        </p:txBody>
      </p:sp>
      <p:sp>
        <p:nvSpPr>
          <p:cNvPr id="3" name="Content Placeholder 2">
            <a:extLst>
              <a:ext uri="{FF2B5EF4-FFF2-40B4-BE49-F238E27FC236}">
                <a16:creationId xmlns:a16="http://schemas.microsoft.com/office/drawing/2014/main" id="{E5603450-BFFE-4A44-8EEF-BFA337DB5B6E}"/>
              </a:ext>
            </a:extLst>
          </p:cNvPr>
          <p:cNvSpPr>
            <a:spLocks noGrp="1"/>
          </p:cNvSpPr>
          <p:nvPr>
            <p:ph idx="1"/>
          </p:nvPr>
        </p:nvSpPr>
        <p:spPr>
          <a:xfrm>
            <a:off x="5231958" y="605896"/>
            <a:ext cx="5923721" cy="5646208"/>
          </a:xfrm>
        </p:spPr>
        <p:txBody>
          <a:bodyPr anchor="ctr">
            <a:normAutofit/>
          </a:bodyPr>
          <a:lstStyle/>
          <a:p>
            <a:r>
              <a:rPr lang="en-US" sz="2400" dirty="0">
                <a:latin typeface="Arial" panose="020B0604020202020204" pitchFamily="34" charset="0"/>
                <a:cs typeface="Arial" panose="020B0604020202020204" pitchFamily="34" charset="0"/>
              </a:rPr>
              <a:t>The universe is vast, complex, and far beyond our current ability to fully comprehend.  But it is not as much about the destination as it is about the journey. For our brief time together in this class please be mindful that there are many perspectives on what constitutes reality and contemplate perhaps no one perspective has any inherent value above any other, but rather each reflects someone’s view from their current location on one path through life.</a:t>
            </a:r>
          </a:p>
        </p:txBody>
      </p:sp>
    </p:spTree>
    <p:extLst>
      <p:ext uri="{BB962C8B-B14F-4D97-AF65-F5344CB8AC3E}">
        <p14:creationId xmlns:p14="http://schemas.microsoft.com/office/powerpoint/2010/main" val="14161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3662559E-A56B-4259-8EA6-71F327835726}"/>
              </a:ext>
            </a:extLst>
          </p:cNvPr>
          <p:cNvSpPr txBox="1"/>
          <p:nvPr/>
        </p:nvSpPr>
        <p:spPr>
          <a:xfrm>
            <a:off x="492370" y="516835"/>
            <a:ext cx="3084844" cy="57728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spc="-50" dirty="0">
                <a:solidFill>
                  <a:schemeClr val="bg1"/>
                </a:solidFill>
                <a:latin typeface="+mj-lt"/>
                <a:ea typeface="+mj-ea"/>
                <a:cs typeface="+mj-cs"/>
              </a:rPr>
              <a:t>SCHEDULE</a:t>
            </a:r>
          </a:p>
        </p:txBody>
      </p:sp>
      <p:graphicFrame>
        <p:nvGraphicFramePr>
          <p:cNvPr id="5" name="Content Placeholder 2">
            <a:extLst>
              <a:ext uri="{FF2B5EF4-FFF2-40B4-BE49-F238E27FC236}">
                <a16:creationId xmlns:a16="http://schemas.microsoft.com/office/drawing/2014/main" id="{D906F2A4-8DAC-42F6-963C-BDC6611FB612}"/>
              </a:ext>
            </a:extLst>
          </p:cNvPr>
          <p:cNvGraphicFramePr>
            <a:graphicFrameLocks noGrp="1"/>
          </p:cNvGraphicFramePr>
          <p:nvPr>
            <p:ph idx="1"/>
            <p:extLst>
              <p:ext uri="{D42A27DB-BD31-4B8C-83A1-F6EECF244321}">
                <p14:modId xmlns:p14="http://schemas.microsoft.com/office/powerpoint/2010/main" val="180432791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586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DEC2B0-6B94-4FB0-BBA8-E0949C2C2670}"/>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latin typeface="Arial" panose="020B0604020202020204" pitchFamily="34" charset="0"/>
                <a:cs typeface="Arial" panose="020B0604020202020204" pitchFamily="34" charset="0"/>
              </a:rPr>
              <a:t>First Class Outline</a:t>
            </a:r>
            <a:endParaRPr lang="en-US" sz="3600" dirty="0">
              <a:solidFill>
                <a:schemeClr val="bg1"/>
              </a:solidFill>
            </a:endParaRPr>
          </a:p>
        </p:txBody>
      </p:sp>
      <p:graphicFrame>
        <p:nvGraphicFramePr>
          <p:cNvPr id="5" name="Content Placeholder 2">
            <a:extLst>
              <a:ext uri="{FF2B5EF4-FFF2-40B4-BE49-F238E27FC236}">
                <a16:creationId xmlns:a16="http://schemas.microsoft.com/office/drawing/2014/main" id="{C30DD026-7759-4AA8-B7CE-8A3A6B786C21}"/>
              </a:ext>
            </a:extLst>
          </p:cNvPr>
          <p:cNvGraphicFramePr>
            <a:graphicFrameLocks noGrp="1"/>
          </p:cNvGraphicFramePr>
          <p:nvPr>
            <p:ph idx="1"/>
            <p:extLst>
              <p:ext uri="{D42A27DB-BD31-4B8C-83A1-F6EECF244321}">
                <p14:modId xmlns:p14="http://schemas.microsoft.com/office/powerpoint/2010/main" val="224601613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892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Content Placeholder 8" descr="A star filled sky&#10;&#10;Description automatically generated">
            <a:extLst>
              <a:ext uri="{FF2B5EF4-FFF2-40B4-BE49-F238E27FC236}">
                <a16:creationId xmlns:a16="http://schemas.microsoft.com/office/drawing/2014/main" id="{0B230788-0C88-41CA-A874-A120F2D4F5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8" b="24878"/>
          <a:stretch/>
        </p:blipFill>
        <p:spPr>
          <a:xfrm>
            <a:off x="-3155" y="0"/>
            <a:ext cx="12191980" cy="6857990"/>
          </a:xfrm>
          <a:prstGeom prst="rect">
            <a:avLst/>
          </a:prstGeom>
        </p:spPr>
      </p:pic>
      <p:sp>
        <p:nvSpPr>
          <p:cNvPr id="2" name="Oval 1">
            <a:extLst>
              <a:ext uri="{FF2B5EF4-FFF2-40B4-BE49-F238E27FC236}">
                <a16:creationId xmlns:a16="http://schemas.microsoft.com/office/drawing/2014/main" id="{C495B8B2-15D3-4AD0-89A2-1DDBC5369F08}"/>
              </a:ext>
            </a:extLst>
          </p:cNvPr>
          <p:cNvSpPr/>
          <p:nvPr/>
        </p:nvSpPr>
        <p:spPr>
          <a:xfrm>
            <a:off x="7212650" y="2324456"/>
            <a:ext cx="230736" cy="299103"/>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2535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ECD0A3-1A11-4FA6-A962-16845FDCB013}"/>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latin typeface="Arial" panose="020B0604020202020204" pitchFamily="34" charset="0"/>
                <a:cs typeface="Arial" panose="020B0604020202020204" pitchFamily="34" charset="0"/>
              </a:rPr>
              <a:t>Second Class Outline</a:t>
            </a:r>
          </a:p>
        </p:txBody>
      </p:sp>
      <p:graphicFrame>
        <p:nvGraphicFramePr>
          <p:cNvPr id="5" name="Content Placeholder 2">
            <a:extLst>
              <a:ext uri="{FF2B5EF4-FFF2-40B4-BE49-F238E27FC236}">
                <a16:creationId xmlns:a16="http://schemas.microsoft.com/office/drawing/2014/main" id="{458C720B-BF89-4A17-8BAF-02AD48039D9C}"/>
              </a:ext>
            </a:extLst>
          </p:cNvPr>
          <p:cNvGraphicFramePr>
            <a:graphicFrameLocks noGrp="1"/>
          </p:cNvGraphicFramePr>
          <p:nvPr>
            <p:ph idx="1"/>
            <p:extLst>
              <p:ext uri="{D42A27DB-BD31-4B8C-83A1-F6EECF244321}">
                <p14:modId xmlns:p14="http://schemas.microsoft.com/office/powerpoint/2010/main" val="250963523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89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ody of water surrounded by trees&#10;&#10;Description automatically generated">
            <a:extLst>
              <a:ext uri="{FF2B5EF4-FFF2-40B4-BE49-F238E27FC236}">
                <a16:creationId xmlns:a16="http://schemas.microsoft.com/office/drawing/2014/main" id="{428C843E-4F8A-4E70-AFC5-246EB57A3F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2" name="Title 1">
            <a:extLst>
              <a:ext uri="{FF2B5EF4-FFF2-40B4-BE49-F238E27FC236}">
                <a16:creationId xmlns:a16="http://schemas.microsoft.com/office/drawing/2014/main" id="{8F213BB6-740E-4581-9FBC-DD4E120B31DC}"/>
              </a:ext>
            </a:extLst>
          </p:cNvPr>
          <p:cNvSpPr>
            <a:spLocks noGrp="1"/>
          </p:cNvSpPr>
          <p:nvPr>
            <p:ph type="title"/>
          </p:nvPr>
        </p:nvSpPr>
        <p:spPr>
          <a:xfrm>
            <a:off x="7388310" y="390505"/>
            <a:ext cx="3214307" cy="1653856"/>
          </a:xfrm>
        </p:spPr>
        <p:txBody>
          <a:bodyPr vert="horz" lIns="91440" tIns="45720" rIns="91440" bIns="45720" rtlCol="0" anchor="b">
            <a:normAutofit/>
          </a:bodyPr>
          <a:lstStyle/>
          <a:p>
            <a:pPr algn="ctr"/>
            <a:r>
              <a:rPr lang="en-US" sz="3200" dirty="0">
                <a:solidFill>
                  <a:schemeClr val="bg1"/>
                </a:solidFill>
                <a:latin typeface="Arial" panose="020B0604020202020204" pitchFamily="34" charset="0"/>
                <a:cs typeface="Arial" panose="020B0604020202020204" pitchFamily="34" charset="0"/>
              </a:rPr>
              <a:t>Oaks Bottom Wildlife Refuge</a:t>
            </a:r>
          </a:p>
        </p:txBody>
      </p:sp>
    </p:spTree>
    <p:extLst>
      <p:ext uri="{BB962C8B-B14F-4D97-AF65-F5344CB8AC3E}">
        <p14:creationId xmlns:p14="http://schemas.microsoft.com/office/powerpoint/2010/main" val="28936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423D9C-534B-407C-8E8C-261AA7505F11}"/>
              </a:ext>
            </a:extLst>
          </p:cNvPr>
          <p:cNvSpPr>
            <a:spLocks noGrp="1"/>
          </p:cNvSpPr>
          <p:nvPr>
            <p:ph type="title"/>
          </p:nvPr>
        </p:nvSpPr>
        <p:spPr>
          <a:xfrm>
            <a:off x="845288" y="3893543"/>
            <a:ext cx="3015483" cy="1654626"/>
          </a:xfrm>
        </p:spPr>
        <p:txBody>
          <a:bodyPr anchor="ctr">
            <a:normAutofit fontScale="90000"/>
          </a:bodyPr>
          <a:lstStyle/>
          <a:p>
            <a:pPr algn="r"/>
            <a:r>
              <a:rPr lang="en-US" sz="2800" dirty="0">
                <a:solidFill>
                  <a:schemeClr val="tx1">
                    <a:lumMod val="75000"/>
                  </a:schemeClr>
                </a:solidFill>
              </a:rPr>
              <a:t>The Natural History of the Oaks Bottom Wildlife Refuge</a:t>
            </a:r>
            <a:br>
              <a:rPr lang="en-US" sz="2800" dirty="0">
                <a:solidFill>
                  <a:srgbClr val="413851"/>
                </a:solidFill>
              </a:rPr>
            </a:br>
            <a:endParaRPr lang="en-US" sz="2800" dirty="0">
              <a:solidFill>
                <a:srgbClr val="413851"/>
              </a:solidFill>
            </a:endParaRPr>
          </a:p>
        </p:txBody>
      </p:sp>
      <p:sp>
        <p:nvSpPr>
          <p:cNvPr id="70" name="Rectangle 69">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3860771"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tree in front of a building&#10;&#10;Description automatically generated">
            <a:extLst>
              <a:ext uri="{FF2B5EF4-FFF2-40B4-BE49-F238E27FC236}">
                <a16:creationId xmlns:a16="http://schemas.microsoft.com/office/drawing/2014/main" id="{8740765F-B5F3-4190-BEB5-1D0CFE108BE1}"/>
              </a:ext>
            </a:extLst>
          </p:cNvPr>
          <p:cNvPicPr>
            <a:picLocks noChangeAspect="1"/>
          </p:cNvPicPr>
          <p:nvPr/>
        </p:nvPicPr>
        <p:blipFill rotWithShape="1">
          <a:blip r:embed="rId3">
            <a:extLst>
              <a:ext uri="{28A0092B-C50C-407E-A947-70E740481C1C}">
                <a14:useLocalDpi xmlns:a14="http://schemas.microsoft.com/office/drawing/2010/main" val="0"/>
              </a:ext>
            </a:extLst>
          </a:blip>
          <a:srcRect l="17174" r="3672" b="4"/>
          <a:stretch/>
        </p:blipFill>
        <p:spPr>
          <a:xfrm>
            <a:off x="8" y="824735"/>
            <a:ext cx="3664827" cy="2604266"/>
          </a:xfrm>
          <a:prstGeom prst="rect">
            <a:avLst/>
          </a:prstGeom>
        </p:spPr>
      </p:pic>
      <p:sp>
        <p:nvSpPr>
          <p:cNvPr id="72" name="Rectangle 71">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885" y="0"/>
            <a:ext cx="4332545" cy="3131604"/>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river running through a city&#10;&#10;Description automatically generated">
            <a:extLst>
              <a:ext uri="{FF2B5EF4-FFF2-40B4-BE49-F238E27FC236}">
                <a16:creationId xmlns:a16="http://schemas.microsoft.com/office/drawing/2014/main" id="{715D5E14-4C08-4937-8908-7E32C8A3DE37}"/>
              </a:ext>
            </a:extLst>
          </p:cNvPr>
          <p:cNvPicPr>
            <a:picLocks noChangeAspect="1"/>
          </p:cNvPicPr>
          <p:nvPr/>
        </p:nvPicPr>
        <p:blipFill rotWithShape="1">
          <a:blip r:embed="rId4">
            <a:extLst>
              <a:ext uri="{28A0092B-C50C-407E-A947-70E740481C1C}">
                <a14:useLocalDpi xmlns:a14="http://schemas.microsoft.com/office/drawing/2010/main" val="0"/>
              </a:ext>
            </a:extLst>
          </a:blip>
          <a:srcRect r="10666" b="-4"/>
          <a:stretch/>
        </p:blipFill>
        <p:spPr>
          <a:xfrm>
            <a:off x="4354278" y="10"/>
            <a:ext cx="3966436" cy="2952719"/>
          </a:xfrm>
          <a:prstGeom prst="rect">
            <a:avLst/>
          </a:prstGeom>
        </p:spPr>
      </p:pic>
      <p:sp>
        <p:nvSpPr>
          <p:cNvPr id="6" name="Content Placeholder 5">
            <a:extLst>
              <a:ext uri="{FF2B5EF4-FFF2-40B4-BE49-F238E27FC236}">
                <a16:creationId xmlns:a16="http://schemas.microsoft.com/office/drawing/2014/main" id="{B3EE546B-132D-496E-9F8D-335651894FFE}"/>
              </a:ext>
            </a:extLst>
          </p:cNvPr>
          <p:cNvSpPr>
            <a:spLocks noGrp="1"/>
          </p:cNvSpPr>
          <p:nvPr>
            <p:ph idx="1"/>
          </p:nvPr>
        </p:nvSpPr>
        <p:spPr>
          <a:xfrm>
            <a:off x="4354279" y="3429000"/>
            <a:ext cx="3966441" cy="2583712"/>
          </a:xfrm>
        </p:spPr>
        <p:txBody>
          <a:bodyPr anchor="ctr">
            <a:normAutofit/>
          </a:bodyPr>
          <a:lstStyle/>
          <a:p>
            <a:pPr>
              <a:lnSpc>
                <a:spcPct val="90000"/>
              </a:lnSpc>
            </a:pPr>
            <a:r>
              <a:rPr lang="en-US" sz="1300" dirty="0">
                <a:latin typeface="Arial" panose="020B0604020202020204" pitchFamily="34" charset="0"/>
                <a:cs typeface="Arial" panose="020B0604020202020204" pitchFamily="34" charset="0"/>
              </a:rPr>
              <a:t>The Oaks Bottom wetlands and associated river and upland features are arranged in a complex mosaic represented by diverse plant and animal communities revealing a story of ancient geology, fluvial geomorphology, ecology, and cultural anthropology (pre and post European settlement).  It is only fitting that this unique remnant of our past, protected as an urban wildlife refuge through the joint efforts of the Sellwood Moreland Improvement League (SMILE) and the Audubon Society of Portland, be the subject of one of the first classes hosted by the SMILE initiated and reinvented Sellwood Community House.  </a:t>
            </a:r>
          </a:p>
          <a:p>
            <a:pPr>
              <a:lnSpc>
                <a:spcPct val="90000"/>
              </a:lnSpc>
            </a:pPr>
            <a:endParaRPr lang="en-US" sz="1300" dirty="0"/>
          </a:p>
        </p:txBody>
      </p:sp>
      <p:sp>
        <p:nvSpPr>
          <p:cNvPr id="77" name="Rectangle 73">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60142"/>
            <a:ext cx="3429000" cy="505485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house with trees in the background&#10;&#10;Description automatically generated">
            <a:extLst>
              <a:ext uri="{FF2B5EF4-FFF2-40B4-BE49-F238E27FC236}">
                <a16:creationId xmlns:a16="http://schemas.microsoft.com/office/drawing/2014/main" id="{C50CBA98-43E2-4FAA-A688-F47E92A7D735}"/>
              </a:ext>
            </a:extLst>
          </p:cNvPr>
          <p:cNvPicPr>
            <a:picLocks noChangeAspect="1"/>
          </p:cNvPicPr>
          <p:nvPr/>
        </p:nvPicPr>
        <p:blipFill rotWithShape="1">
          <a:blip r:embed="rId5">
            <a:extLst>
              <a:ext uri="{28A0092B-C50C-407E-A947-70E740481C1C}">
                <a14:useLocalDpi xmlns:a14="http://schemas.microsoft.com/office/drawing/2010/main" val="0"/>
              </a:ext>
            </a:extLst>
          </a:blip>
          <a:srcRect l="31825" r="16613" b="3"/>
          <a:stretch/>
        </p:blipFill>
        <p:spPr>
          <a:xfrm>
            <a:off x="8942136" y="824734"/>
            <a:ext cx="3249864" cy="4726979"/>
          </a:xfrm>
          <a:prstGeom prst="rect">
            <a:avLst/>
          </a:prstGeom>
        </p:spPr>
      </p:pic>
      <p:sp>
        <p:nvSpPr>
          <p:cNvPr id="76" name="Rectangle 75">
            <a:extLst>
              <a:ext uri="{FF2B5EF4-FFF2-40B4-BE49-F238E27FC236}">
                <a16:creationId xmlns:a16="http://schemas.microsoft.com/office/drawing/2014/main" id="{48C82076-4E53-4B78-A17E-F0A3BC957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1385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8199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7" name="Content Placeholder 6" descr="A sign on the side of a building&#10;&#10;Description automatically generated">
            <a:extLst>
              <a:ext uri="{FF2B5EF4-FFF2-40B4-BE49-F238E27FC236}">
                <a16:creationId xmlns:a16="http://schemas.microsoft.com/office/drawing/2014/main" id="{EC366DF8-761F-4697-A2E0-9E9EF8DE03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51363" y="7949838"/>
            <a:ext cx="3230563" cy="1813649"/>
          </a:xfrm>
        </p:spPr>
      </p:pic>
      <p:sp>
        <p:nvSpPr>
          <p:cNvPr id="73" name="Rectangle 72">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1">
            <a:extLst>
              <a:ext uri="{FF2B5EF4-FFF2-40B4-BE49-F238E27FC236}">
                <a16:creationId xmlns:a16="http://schemas.microsoft.com/office/drawing/2014/main" id="{E181DD6D-3C91-4F3E-B4A4-FD06B25164C6}"/>
              </a:ext>
            </a:extLst>
          </p:cNvPr>
          <p:cNvSpPr>
            <a:spLocks noChangeArrowheads="1"/>
          </p:cNvSpPr>
          <p:nvPr/>
        </p:nvSpPr>
        <p:spPr bwMode="auto">
          <a:xfrm>
            <a:off x="308953" y="884846"/>
            <a:ext cx="7759582"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spcAft>
                <a:spcPts val="600"/>
              </a:spcAft>
            </a:pPr>
            <a:r>
              <a:rPr lang="en-US" altLang="en-US" sz="2000" dirty="0">
                <a:cs typeface="Arial" panose="020B0604020202020204" pitchFamily="34" charset="0"/>
              </a:rPr>
              <a:t>The 163-acre Oaks Bottom Wildlife Refuge north of Sellwood Park in southeast Portland </a:t>
            </a:r>
            <a:r>
              <a:rPr kumimoji="0" lang="en-US" altLang="en-US" sz="2000" b="0" i="0" u="none" strike="noStrike" cap="none" normalizeH="0" baseline="0" dirty="0">
                <a:ln>
                  <a:noFill/>
                </a:ln>
                <a:effectLst/>
                <a:cs typeface="Arial" panose="020B0604020202020204" pitchFamily="34" charset="0"/>
              </a:rPr>
              <a:t> is the largest remaining natural area within the lower Willamette River flood plain, with meadows, woodlands, and about 75-acres of wetlands adjacent to the Willamette River. It is home to bats, beaver, otter, mink, reptiles, amphibians, coyote, deer, and  over 175 species of birds. </a:t>
            </a:r>
            <a:br>
              <a:rPr kumimoji="0" lang="en-US" altLang="en-US" sz="800" b="0" i="0" u="none" strike="noStrike" cap="none" normalizeH="0" baseline="0" dirty="0">
                <a:ln>
                  <a:noFill/>
                </a:ln>
                <a:solidFill>
                  <a:schemeClr val="tx1"/>
                </a:solidFill>
                <a:effectLst/>
              </a:rPr>
            </a:br>
            <a:r>
              <a:rPr kumimoji="0" lang="en-US" altLang="en-US" sz="1300" b="0" i="0" u="none" strike="noStrike" cap="none" normalizeH="0" baseline="0" dirty="0">
                <a:ln>
                  <a:noFill/>
                </a:ln>
                <a:solidFill>
                  <a:srgbClr val="828386"/>
                </a:solidFill>
                <a:effectLst/>
                <a:latin typeface="Barlow"/>
              </a:rPr>
              <a:t>  </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ABCD2DFF-DA23-474E-8993-6B6BC6A08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468" y="3429000"/>
            <a:ext cx="3226897" cy="2552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3D0D18-E5BF-4368-80D0-0B5DFA8D5C6E}"/>
              </a:ext>
            </a:extLst>
          </p:cNvPr>
          <p:cNvSpPr txBox="1"/>
          <p:nvPr/>
        </p:nvSpPr>
        <p:spPr>
          <a:xfrm>
            <a:off x="8847495" y="884846"/>
            <a:ext cx="2862841" cy="954107"/>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Oaks Bottom Wildlife Refuge</a:t>
            </a:r>
          </a:p>
        </p:txBody>
      </p:sp>
      <p:sp>
        <p:nvSpPr>
          <p:cNvPr id="2" name="TextBox 1">
            <a:extLst>
              <a:ext uri="{FF2B5EF4-FFF2-40B4-BE49-F238E27FC236}">
                <a16:creationId xmlns:a16="http://schemas.microsoft.com/office/drawing/2014/main" id="{232072FC-4EB0-4A2B-A0B2-292EFE8345F9}"/>
              </a:ext>
            </a:extLst>
          </p:cNvPr>
          <p:cNvSpPr txBox="1"/>
          <p:nvPr/>
        </p:nvSpPr>
        <p:spPr>
          <a:xfrm>
            <a:off x="8820457" y="1970622"/>
            <a:ext cx="2698175" cy="923330"/>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Willamette River Mile-16</a:t>
            </a:r>
          </a:p>
          <a:p>
            <a:pPr algn="ctr"/>
            <a:r>
              <a:rPr lang="en-US" dirty="0">
                <a:solidFill>
                  <a:schemeClr val="bg1"/>
                </a:solidFill>
                <a:latin typeface="Arial" panose="020B0604020202020204" pitchFamily="34" charset="0"/>
                <a:cs typeface="Arial" panose="020B0604020202020204" pitchFamily="34" charset="0"/>
              </a:rPr>
              <a:t>45.472314, -122.663547</a:t>
            </a:r>
          </a:p>
          <a:p>
            <a:endParaRPr lang="en-US" dirty="0"/>
          </a:p>
        </p:txBody>
      </p:sp>
      <p:pic>
        <p:nvPicPr>
          <p:cNvPr id="9" name="Picture 8" descr="A sign on the side of a building&#10;&#10;Description automatically generated">
            <a:extLst>
              <a:ext uri="{FF2B5EF4-FFF2-40B4-BE49-F238E27FC236}">
                <a16:creationId xmlns:a16="http://schemas.microsoft.com/office/drawing/2014/main" id="{0FB108A9-2467-4CF5-B2B1-224F74803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68" y="2893952"/>
            <a:ext cx="6803099" cy="3819284"/>
          </a:xfrm>
          <a:prstGeom prst="rect">
            <a:avLst/>
          </a:prstGeom>
        </p:spPr>
      </p:pic>
    </p:spTree>
    <p:extLst>
      <p:ext uri="{BB962C8B-B14F-4D97-AF65-F5344CB8AC3E}">
        <p14:creationId xmlns:p14="http://schemas.microsoft.com/office/powerpoint/2010/main" val="346536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BE40-D69F-43DA-82DE-0BA8C28A75E8}"/>
              </a:ext>
            </a:extLst>
          </p:cNvPr>
          <p:cNvSpPr>
            <a:spLocks noGrp="1"/>
          </p:cNvSpPr>
          <p:nvPr>
            <p:ph type="title"/>
          </p:nvPr>
        </p:nvSpPr>
        <p:spPr>
          <a:xfrm>
            <a:off x="8232647" y="504873"/>
            <a:ext cx="3153580" cy="1358188"/>
          </a:xfrm>
        </p:spPr>
        <p:txBody>
          <a:bodyPr>
            <a:normAutofit fontScale="90000"/>
          </a:bodyPr>
          <a:lstStyle/>
          <a:p>
            <a:r>
              <a:rPr lang="en-US" sz="3600" dirty="0">
                <a:solidFill>
                  <a:schemeClr val="tx1"/>
                </a:solidFill>
                <a:latin typeface="Arial" panose="020B0604020202020204" pitchFamily="34" charset="0"/>
                <a:cs typeface="Arial" panose="020B0604020202020204" pitchFamily="34" charset="0"/>
              </a:rPr>
              <a:t>Columbia River Estuary Classification (Oaks Bottom) </a:t>
            </a:r>
          </a:p>
        </p:txBody>
      </p:sp>
      <p:pic>
        <p:nvPicPr>
          <p:cNvPr id="7" name="Picture 6" descr="A close up of text on a white background&#10;&#10;Description automatically generated">
            <a:extLst>
              <a:ext uri="{FF2B5EF4-FFF2-40B4-BE49-F238E27FC236}">
                <a16:creationId xmlns:a16="http://schemas.microsoft.com/office/drawing/2014/main" id="{4FB53CBA-7559-4C0A-AAA1-F9F23C3C7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606" y="1475703"/>
            <a:ext cx="3272304" cy="3995862"/>
          </a:xfrm>
          <a:prstGeom prst="rect">
            <a:avLst/>
          </a:prstGeom>
          <a:ln w="22225">
            <a:solidFill>
              <a:schemeClr val="accent1"/>
            </a:solidFill>
          </a:ln>
        </p:spPr>
      </p:pic>
      <p:pic>
        <p:nvPicPr>
          <p:cNvPr id="5" name="Content Placeholder 4" descr="A close up of a map&#10;&#10;Description automatically generated">
            <a:extLst>
              <a:ext uri="{FF2B5EF4-FFF2-40B4-BE49-F238E27FC236}">
                <a16:creationId xmlns:a16="http://schemas.microsoft.com/office/drawing/2014/main" id="{B441E7DC-CD8F-4B03-A5C7-CF96E79A0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39" y="1475703"/>
            <a:ext cx="3266618" cy="3995862"/>
          </a:xfrm>
          <a:prstGeom prst="rect">
            <a:avLst/>
          </a:prstGeom>
          <a:ln w="22225">
            <a:solidFill>
              <a:schemeClr val="accent1"/>
            </a:solidFill>
          </a:ln>
        </p:spPr>
      </p:pic>
      <p:sp>
        <p:nvSpPr>
          <p:cNvPr id="11" name="Content Placeholder 10">
            <a:extLst>
              <a:ext uri="{FF2B5EF4-FFF2-40B4-BE49-F238E27FC236}">
                <a16:creationId xmlns:a16="http://schemas.microsoft.com/office/drawing/2014/main" id="{42445B66-B6BB-4D69-9D19-744F8A499BCE}"/>
              </a:ext>
            </a:extLst>
          </p:cNvPr>
          <p:cNvSpPr>
            <a:spLocks noGrp="1"/>
          </p:cNvSpPr>
          <p:nvPr>
            <p:ph idx="1"/>
          </p:nvPr>
        </p:nvSpPr>
        <p:spPr>
          <a:xfrm>
            <a:off x="7600426" y="2140053"/>
            <a:ext cx="3924824" cy="3723851"/>
          </a:xfrm>
        </p:spPr>
        <p:txBody>
          <a:bodyPr>
            <a:normAutofit fontScale="55000" lnSpcReduction="20000"/>
          </a:bodyPr>
          <a:lstStyle/>
          <a:p>
            <a:r>
              <a:rPr lang="en-US" sz="2900" dirty="0">
                <a:solidFill>
                  <a:schemeClr val="tx1"/>
                </a:solidFill>
                <a:latin typeface="Arial" panose="020B0604020202020204" pitchFamily="34" charset="0"/>
                <a:cs typeface="Arial" panose="020B0604020202020204" pitchFamily="34" charset="0"/>
              </a:rPr>
              <a:t>Level 1 – Ecosystem Provinces</a:t>
            </a:r>
          </a:p>
          <a:p>
            <a:r>
              <a:rPr lang="en-US" sz="2500" dirty="0">
                <a:latin typeface="Arial" panose="020B0604020202020204" pitchFamily="34" charset="0"/>
                <a:cs typeface="Arial" panose="020B0604020202020204" pitchFamily="34" charset="0"/>
              </a:rPr>
              <a:t>Reflect the regional variability of watersheds, which have a strong effect on the structure of estuarine systems such as the Columbia. For example, vegetation compositions differ dramatically in the different ecosystem provinces.</a:t>
            </a:r>
            <a:endParaRPr lang="en-US" sz="2500" dirty="0">
              <a:solidFill>
                <a:schemeClr val="tx1"/>
              </a:solidFill>
              <a:latin typeface="Arial" panose="020B0604020202020204" pitchFamily="34" charset="0"/>
              <a:cs typeface="Arial" panose="020B0604020202020204" pitchFamily="34" charset="0"/>
            </a:endParaRPr>
          </a:p>
          <a:p>
            <a:r>
              <a:rPr lang="en-US" sz="2900" dirty="0">
                <a:solidFill>
                  <a:schemeClr val="tx1"/>
                </a:solidFill>
                <a:latin typeface="Arial" panose="020B0604020202020204" pitchFamily="34" charset="0"/>
                <a:cs typeface="Arial" panose="020B0604020202020204" pitchFamily="34" charset="0"/>
              </a:rPr>
              <a:t>Level 2 – Ecoregion</a:t>
            </a:r>
          </a:p>
          <a:p>
            <a:r>
              <a:rPr lang="en-US" sz="2500" dirty="0">
                <a:latin typeface="Arial" panose="020B0604020202020204" pitchFamily="34" charset="0"/>
                <a:cs typeface="Arial" panose="020B0604020202020204" pitchFamily="34" charset="0"/>
              </a:rPr>
              <a:t>Reflect ecological regions distinguished by patterns and the composition of abiotic and biotic phenomena, such as climate, geology, physiography, hydrology, vegetation, soils, land use, and wildlife. Although there may be similarities among some of these characteristics, the relative importance of each, and the interrelationship among them, varies across regions.</a:t>
            </a:r>
            <a:endParaRPr lang="en-US" sz="25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sz="1600" dirty="0">
              <a:solidFill>
                <a:schemeClr val="tx1"/>
              </a:solidFill>
            </a:endParaRPr>
          </a:p>
        </p:txBody>
      </p:sp>
      <p:sp>
        <p:nvSpPr>
          <p:cNvPr id="3" name="Star: 5 Points 2">
            <a:extLst>
              <a:ext uri="{FF2B5EF4-FFF2-40B4-BE49-F238E27FC236}">
                <a16:creationId xmlns:a16="http://schemas.microsoft.com/office/drawing/2014/main" id="{C9EB0096-FDC0-49AE-8423-D3A51F279401}"/>
              </a:ext>
            </a:extLst>
          </p:cNvPr>
          <p:cNvSpPr/>
          <p:nvPr/>
        </p:nvSpPr>
        <p:spPr>
          <a:xfrm>
            <a:off x="1207008" y="2980944"/>
            <a:ext cx="237744"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E43B01EC-822F-4D00-8AAD-1E53B9436E44}"/>
              </a:ext>
            </a:extLst>
          </p:cNvPr>
          <p:cNvSpPr/>
          <p:nvPr/>
        </p:nvSpPr>
        <p:spPr>
          <a:xfrm>
            <a:off x="6310960" y="2706624"/>
            <a:ext cx="237744"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A121ADB9-4CAD-4F2A-AA56-E5390C9A8130}"/>
              </a:ext>
            </a:extLst>
          </p:cNvPr>
          <p:cNvSpPr/>
          <p:nvPr/>
        </p:nvSpPr>
        <p:spPr>
          <a:xfrm>
            <a:off x="6244938" y="4239297"/>
            <a:ext cx="237744" cy="2743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20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3D3D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FA15F3F-CB40-40FA-97A3-40927D79664A}"/>
              </a:ext>
            </a:extLst>
          </p:cNvPr>
          <p:cNvSpPr>
            <a:spLocks noGrp="1"/>
          </p:cNvSpPr>
          <p:nvPr>
            <p:ph type="title"/>
          </p:nvPr>
        </p:nvSpPr>
        <p:spPr>
          <a:xfrm>
            <a:off x="492370" y="516836"/>
            <a:ext cx="3084844" cy="1961086"/>
          </a:xfrm>
        </p:spPr>
        <p:txBody>
          <a:bodyPr>
            <a:normAutofit/>
          </a:bodyPr>
          <a:lstStyle/>
          <a:p>
            <a:r>
              <a:rPr lang="en-US" sz="2800" dirty="0">
                <a:solidFill>
                  <a:srgbClr val="FFFFFF"/>
                </a:solidFill>
                <a:latin typeface="Arial" panose="020B0604020202020204" pitchFamily="34" charset="0"/>
                <a:cs typeface="Arial" panose="020B0604020202020204" pitchFamily="34" charset="0"/>
              </a:rPr>
              <a:t>Middle Tidal Floodplain Hydro-geomorphic Reach (Oaks Bottom)</a:t>
            </a: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Content Placeholder 2">
            <a:extLst>
              <a:ext uri="{FF2B5EF4-FFF2-40B4-BE49-F238E27FC236}">
                <a16:creationId xmlns:a16="http://schemas.microsoft.com/office/drawing/2014/main" id="{17E5082A-F972-4BD1-B907-67512B4FCF97}"/>
              </a:ext>
            </a:extLst>
          </p:cNvPr>
          <p:cNvPicPr>
            <a:picLocks noGrp="1" noChangeAspect="1"/>
          </p:cNvPicPr>
          <p:nvPr>
            <p:ph idx="1"/>
          </p:nvPr>
        </p:nvPicPr>
        <p:blipFill>
          <a:blip r:embed="rId3"/>
          <a:stretch>
            <a:fillRect/>
          </a:stretch>
        </p:blipFill>
        <p:spPr>
          <a:xfrm>
            <a:off x="651901" y="2812832"/>
            <a:ext cx="2923202" cy="3252062"/>
          </a:xfrm>
          <a:prstGeom prst="rect">
            <a:avLst/>
          </a:prstGeom>
        </p:spPr>
      </p:pic>
      <p:pic>
        <p:nvPicPr>
          <p:cNvPr id="5" name="Content Placeholder 4" descr="A close up of a map&#10;&#10;Description automatically generated">
            <a:extLst>
              <a:ext uri="{FF2B5EF4-FFF2-40B4-BE49-F238E27FC236}">
                <a16:creationId xmlns:a16="http://schemas.microsoft.com/office/drawing/2014/main" id="{1F42E764-669D-49C6-AFB5-1FED1A40D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017" y="709767"/>
            <a:ext cx="6798082" cy="5438465"/>
          </a:xfrm>
          <a:prstGeom prst="rect">
            <a:avLst/>
          </a:prstGeom>
        </p:spPr>
      </p:pic>
      <p:sp>
        <p:nvSpPr>
          <p:cNvPr id="4" name="Star: 5 Points 3">
            <a:extLst>
              <a:ext uri="{FF2B5EF4-FFF2-40B4-BE49-F238E27FC236}">
                <a16:creationId xmlns:a16="http://schemas.microsoft.com/office/drawing/2014/main" id="{83E99432-5123-4B68-BA23-6B08B81D0D62}"/>
              </a:ext>
            </a:extLst>
          </p:cNvPr>
          <p:cNvSpPr/>
          <p:nvPr/>
        </p:nvSpPr>
        <p:spPr>
          <a:xfrm>
            <a:off x="2029975" y="5025004"/>
            <a:ext cx="360727" cy="2432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323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515F27-05E7-40D3-88B0-C01F4AF6C570}"/>
              </a:ext>
            </a:extLst>
          </p:cNvPr>
          <p:cNvSpPr>
            <a:spLocks noGrp="1"/>
          </p:cNvSpPr>
          <p:nvPr>
            <p:ph type="title"/>
          </p:nvPr>
        </p:nvSpPr>
        <p:spPr>
          <a:xfrm>
            <a:off x="477078" y="516836"/>
            <a:ext cx="3100136" cy="1960234"/>
          </a:xfrm>
        </p:spPr>
        <p:txBody>
          <a:bodyPr>
            <a:normAutofit/>
          </a:bodyPr>
          <a:lstStyle/>
          <a:p>
            <a:r>
              <a:rPr lang="en-US" sz="2800" dirty="0">
                <a:solidFill>
                  <a:srgbClr val="002060"/>
                </a:solidFill>
                <a:latin typeface="Arial" panose="020B0604020202020204" pitchFamily="34" charset="0"/>
                <a:cs typeface="Arial" panose="020B0604020202020204" pitchFamily="34" charset="0"/>
              </a:rPr>
              <a:t>Columbia River Estuary Upstream Limits (Willamette River Falls)</a:t>
            </a:r>
          </a:p>
        </p:txBody>
      </p:sp>
      <p:cxnSp>
        <p:nvCxnSpPr>
          <p:cNvPr id="14"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ody of water with a mountain in the background&#10;&#10;Description automatically generated">
            <a:extLst>
              <a:ext uri="{FF2B5EF4-FFF2-40B4-BE49-F238E27FC236}">
                <a16:creationId xmlns:a16="http://schemas.microsoft.com/office/drawing/2014/main" id="{CF0F76F0-7D50-416E-9FCD-15015470CE61}"/>
              </a:ext>
            </a:extLst>
          </p:cNvPr>
          <p:cNvPicPr>
            <a:picLocks noChangeAspect="1"/>
          </p:cNvPicPr>
          <p:nvPr/>
        </p:nvPicPr>
        <p:blipFill rotWithShape="1">
          <a:blip r:embed="rId3">
            <a:extLst>
              <a:ext uri="{28A0092B-C50C-407E-A947-70E740481C1C}">
                <a14:useLocalDpi xmlns:a14="http://schemas.microsoft.com/office/drawing/2010/main" val="0"/>
              </a:ext>
            </a:extLst>
          </a:blip>
          <a:srcRect l="16099" r="32452" b="1"/>
          <a:stretch/>
        </p:blipFill>
        <p:spPr>
          <a:xfrm>
            <a:off x="4080728" y="10"/>
            <a:ext cx="8111272" cy="6857990"/>
          </a:xfrm>
          <a:prstGeom prst="rect">
            <a:avLst/>
          </a:prstGeom>
        </p:spPr>
      </p:pic>
      <p:pic>
        <p:nvPicPr>
          <p:cNvPr id="4" name="Picture 3" descr="A close up of a map&#10;&#10;Description automatically generated">
            <a:extLst>
              <a:ext uri="{FF2B5EF4-FFF2-40B4-BE49-F238E27FC236}">
                <a16:creationId xmlns:a16="http://schemas.microsoft.com/office/drawing/2014/main" id="{7625A9AB-2534-40CD-8C0F-86E30425E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76" y="3738540"/>
            <a:ext cx="3749040" cy="2310699"/>
          </a:xfrm>
          <a:prstGeom prst="rect">
            <a:avLst/>
          </a:prstGeom>
          <a:ln w="22225">
            <a:solidFill>
              <a:srgbClr val="00B0F0"/>
            </a:solidFill>
          </a:ln>
        </p:spPr>
      </p:pic>
      <p:sp>
        <p:nvSpPr>
          <p:cNvPr id="6" name="Oval 5">
            <a:extLst>
              <a:ext uri="{FF2B5EF4-FFF2-40B4-BE49-F238E27FC236}">
                <a16:creationId xmlns:a16="http://schemas.microsoft.com/office/drawing/2014/main" id="{2A568077-BFD1-4EE3-BBA1-E1BAB7C722E1}"/>
              </a:ext>
            </a:extLst>
          </p:cNvPr>
          <p:cNvSpPr/>
          <p:nvPr/>
        </p:nvSpPr>
        <p:spPr>
          <a:xfrm>
            <a:off x="2293800" y="5636293"/>
            <a:ext cx="240631" cy="2609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96D4D6-170F-4B0D-A5C4-E7251780BABD}"/>
              </a:ext>
            </a:extLst>
          </p:cNvPr>
          <p:cNvSpPr txBox="1"/>
          <p:nvPr/>
        </p:nvSpPr>
        <p:spPr>
          <a:xfrm>
            <a:off x="2293800" y="4374823"/>
            <a:ext cx="1231427" cy="276999"/>
          </a:xfrm>
          <a:prstGeom prst="rect">
            <a:avLst/>
          </a:prstGeom>
          <a:noFill/>
        </p:spPr>
        <p:txBody>
          <a:bodyPr wrap="none" rtlCol="0">
            <a:spAutoFit/>
          </a:bodyPr>
          <a:lstStyle/>
          <a:p>
            <a:r>
              <a:rPr lang="en-US" sz="1200" i="1" dirty="0">
                <a:solidFill>
                  <a:srgbClr val="0070C0"/>
                </a:solidFill>
                <a:latin typeface="Arial" panose="020B0604020202020204" pitchFamily="34" charset="0"/>
                <a:cs typeface="Arial" panose="020B0604020202020204" pitchFamily="34" charset="0"/>
              </a:rPr>
              <a:t>Columbia River</a:t>
            </a:r>
          </a:p>
        </p:txBody>
      </p:sp>
      <p:sp>
        <p:nvSpPr>
          <p:cNvPr id="10" name="TextBox 9">
            <a:extLst>
              <a:ext uri="{FF2B5EF4-FFF2-40B4-BE49-F238E27FC236}">
                <a16:creationId xmlns:a16="http://schemas.microsoft.com/office/drawing/2014/main" id="{EDF1BCBC-DF01-4612-8F04-2E3CC695FAC4}"/>
              </a:ext>
            </a:extLst>
          </p:cNvPr>
          <p:cNvSpPr txBox="1"/>
          <p:nvPr/>
        </p:nvSpPr>
        <p:spPr>
          <a:xfrm>
            <a:off x="2521720" y="5620221"/>
            <a:ext cx="1117614" cy="246221"/>
          </a:xfrm>
          <a:prstGeom prst="rect">
            <a:avLst/>
          </a:prstGeom>
          <a:noFill/>
        </p:spPr>
        <p:txBody>
          <a:bodyPr wrap="none" rtlCol="0">
            <a:spAutoFit/>
          </a:bodyPr>
          <a:lstStyle/>
          <a:p>
            <a:r>
              <a:rPr lang="en-US" sz="1000" i="1" dirty="0">
                <a:solidFill>
                  <a:srgbClr val="0070C0"/>
                </a:solidFill>
                <a:latin typeface="Arial" panose="020B0604020202020204" pitchFamily="34" charset="0"/>
                <a:cs typeface="Arial" panose="020B0604020202020204" pitchFamily="34" charset="0"/>
              </a:rPr>
              <a:t>Willamette River</a:t>
            </a:r>
          </a:p>
        </p:txBody>
      </p:sp>
    </p:spTree>
    <p:extLst>
      <p:ext uri="{BB962C8B-B14F-4D97-AF65-F5344CB8AC3E}">
        <p14:creationId xmlns:p14="http://schemas.microsoft.com/office/powerpoint/2010/main" val="24804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75BF0C-4907-4D4A-AE3C-F853CC4C809F}"/>
              </a:ext>
            </a:extLst>
          </p:cNvPr>
          <p:cNvSpPr>
            <a:spLocks noGrp="1"/>
          </p:cNvSpPr>
          <p:nvPr>
            <p:ph type="title"/>
          </p:nvPr>
        </p:nvSpPr>
        <p:spPr>
          <a:xfrm>
            <a:off x="8614786" y="516836"/>
            <a:ext cx="3100136" cy="1960234"/>
          </a:xfrm>
        </p:spPr>
        <p:txBody>
          <a:bodyPr>
            <a:noAutofit/>
          </a:bodyPr>
          <a:lstStyle/>
          <a:p>
            <a:r>
              <a:rPr lang="en-US" sz="2800" dirty="0">
                <a:solidFill>
                  <a:srgbClr val="002060"/>
                </a:solidFill>
                <a:latin typeface="Arial" panose="020B0604020202020204" pitchFamily="34" charset="0"/>
                <a:cs typeface="Arial" panose="020B0604020202020204" pitchFamily="34" charset="0"/>
              </a:rPr>
              <a:t>Columbia River Estuary Upstream Limits (Bonneville Dam)</a:t>
            </a:r>
          </a:p>
        </p:txBody>
      </p:sp>
      <p:pic>
        <p:nvPicPr>
          <p:cNvPr id="5" name="Content Placeholder 4" descr="A picture containing grass, sky, outdoor, train&#10;&#10;Description automatically generated">
            <a:extLst>
              <a:ext uri="{FF2B5EF4-FFF2-40B4-BE49-F238E27FC236}">
                <a16:creationId xmlns:a16="http://schemas.microsoft.com/office/drawing/2014/main" id="{35ACE6B5-0FBC-41EF-8B7C-9281884803D9}"/>
              </a:ext>
            </a:extLst>
          </p:cNvPr>
          <p:cNvPicPr>
            <a:picLocks noChangeAspect="1"/>
          </p:cNvPicPr>
          <p:nvPr/>
        </p:nvPicPr>
        <p:blipFill rotWithShape="1">
          <a:blip r:embed="rId2">
            <a:extLst>
              <a:ext uri="{28A0092B-C50C-407E-A947-70E740481C1C}">
                <a14:useLocalDpi xmlns:a14="http://schemas.microsoft.com/office/drawing/2010/main" val="0"/>
              </a:ext>
            </a:extLst>
          </a:blip>
          <a:srcRect l="4266" r="7618" b="-2"/>
          <a:stretch/>
        </p:blipFill>
        <p:spPr>
          <a:xfrm>
            <a:off x="-1" y="10"/>
            <a:ext cx="8111272" cy="6857990"/>
          </a:xfrm>
          <a:prstGeom prst="rect">
            <a:avLst/>
          </a:prstGeom>
        </p:spPr>
      </p:pic>
      <p:cxnSp>
        <p:nvCxnSpPr>
          <p:cNvPr id="14"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lose up of a map&#10;&#10;Description automatically generated">
            <a:extLst>
              <a:ext uri="{FF2B5EF4-FFF2-40B4-BE49-F238E27FC236}">
                <a16:creationId xmlns:a16="http://schemas.microsoft.com/office/drawing/2014/main" id="{541B997A-0A2E-4B6A-99A5-660978D8EE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90334" y="3512181"/>
            <a:ext cx="3749040" cy="2310708"/>
          </a:xfrm>
          <a:ln w="22225">
            <a:solidFill>
              <a:schemeClr val="accent1"/>
            </a:solidFill>
          </a:ln>
        </p:spPr>
      </p:pic>
      <p:sp>
        <p:nvSpPr>
          <p:cNvPr id="6" name="Oval 5">
            <a:extLst>
              <a:ext uri="{FF2B5EF4-FFF2-40B4-BE49-F238E27FC236}">
                <a16:creationId xmlns:a16="http://schemas.microsoft.com/office/drawing/2014/main" id="{39AC0AFF-C66A-41A0-9C6E-120FE90ABE35}"/>
              </a:ext>
            </a:extLst>
          </p:cNvPr>
          <p:cNvSpPr/>
          <p:nvPr/>
        </p:nvSpPr>
        <p:spPr>
          <a:xfrm>
            <a:off x="11454063" y="4841507"/>
            <a:ext cx="336883" cy="30800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B4F1C59-BD63-4DE0-9206-5A7D616F1F5F}"/>
              </a:ext>
            </a:extLst>
          </p:cNvPr>
          <p:cNvSpPr txBox="1"/>
          <p:nvPr/>
        </p:nvSpPr>
        <p:spPr>
          <a:xfrm>
            <a:off x="10222636" y="3891135"/>
            <a:ext cx="1231427" cy="276999"/>
          </a:xfrm>
          <a:prstGeom prst="rect">
            <a:avLst/>
          </a:prstGeom>
          <a:noFill/>
        </p:spPr>
        <p:txBody>
          <a:bodyPr wrap="none" rtlCol="0">
            <a:spAutoFit/>
          </a:bodyPr>
          <a:lstStyle/>
          <a:p>
            <a:r>
              <a:rPr lang="en-US" sz="1200" i="1" dirty="0">
                <a:solidFill>
                  <a:srgbClr val="0070C0"/>
                </a:solidFill>
                <a:latin typeface="Arial" panose="020B0604020202020204" pitchFamily="34" charset="0"/>
                <a:cs typeface="Arial" panose="020B0604020202020204" pitchFamily="34" charset="0"/>
              </a:rPr>
              <a:t>Columbia River</a:t>
            </a:r>
          </a:p>
        </p:txBody>
      </p:sp>
      <p:sp>
        <p:nvSpPr>
          <p:cNvPr id="9" name="TextBox 8">
            <a:extLst>
              <a:ext uri="{FF2B5EF4-FFF2-40B4-BE49-F238E27FC236}">
                <a16:creationId xmlns:a16="http://schemas.microsoft.com/office/drawing/2014/main" id="{0128FD45-9FDA-4B59-8716-5F9841848F80}"/>
              </a:ext>
            </a:extLst>
          </p:cNvPr>
          <p:cNvSpPr txBox="1"/>
          <p:nvPr/>
        </p:nvSpPr>
        <p:spPr>
          <a:xfrm>
            <a:off x="10623009" y="5390072"/>
            <a:ext cx="1117614" cy="246221"/>
          </a:xfrm>
          <a:prstGeom prst="rect">
            <a:avLst/>
          </a:prstGeom>
          <a:noFill/>
        </p:spPr>
        <p:txBody>
          <a:bodyPr wrap="none" rtlCol="0">
            <a:spAutoFit/>
          </a:bodyPr>
          <a:lstStyle/>
          <a:p>
            <a:r>
              <a:rPr lang="en-US" sz="1000" i="1" dirty="0">
                <a:solidFill>
                  <a:srgbClr val="0070C0"/>
                </a:solidFill>
                <a:latin typeface="Arial" panose="020B0604020202020204" pitchFamily="34" charset="0"/>
                <a:cs typeface="Arial" panose="020B0604020202020204" pitchFamily="34" charset="0"/>
              </a:rPr>
              <a:t>Willamette River</a:t>
            </a:r>
          </a:p>
        </p:txBody>
      </p:sp>
    </p:spTree>
    <p:extLst>
      <p:ext uri="{BB962C8B-B14F-4D97-AF65-F5344CB8AC3E}">
        <p14:creationId xmlns:p14="http://schemas.microsoft.com/office/powerpoint/2010/main" val="1381464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6" name="Picture 5" descr="A picture containing text, map&#10;&#10;Description automatically generated">
            <a:extLst>
              <a:ext uri="{FF2B5EF4-FFF2-40B4-BE49-F238E27FC236}">
                <a16:creationId xmlns:a16="http://schemas.microsoft.com/office/drawing/2014/main" id="{DE695EB7-E6D0-4611-AF55-32D2E8F1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70" y="630202"/>
            <a:ext cx="2801841" cy="5575804"/>
          </a:xfrm>
          <a:prstGeom prst="rect">
            <a:avLst/>
          </a:prstGeom>
        </p:spPr>
      </p:pic>
      <p:sp>
        <p:nvSpPr>
          <p:cNvPr id="20" name="Rectangle 1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43465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155E347-42BE-4368-8F4B-1B749D0AACC5}"/>
              </a:ext>
            </a:extLst>
          </p:cNvPr>
          <p:cNvSpPr>
            <a:spLocks noGrp="1"/>
          </p:cNvSpPr>
          <p:nvPr>
            <p:ph type="title"/>
          </p:nvPr>
        </p:nvSpPr>
        <p:spPr>
          <a:xfrm>
            <a:off x="5315801" y="516835"/>
            <a:ext cx="5778919" cy="1666501"/>
          </a:xfrm>
        </p:spPr>
        <p:txBody>
          <a:bodyPr>
            <a:normAutofit/>
          </a:bodyPr>
          <a:lstStyle/>
          <a:p>
            <a:r>
              <a:rPr lang="en-US" sz="2800" dirty="0">
                <a:solidFill>
                  <a:srgbClr val="FFFFFF"/>
                </a:solidFill>
                <a:latin typeface="Arial" panose="020B0604020202020204" pitchFamily="34" charset="0"/>
                <a:cs typeface="Arial" panose="020B0604020202020204" pitchFamily="34" charset="0"/>
              </a:rPr>
              <a:t>Oaks Bottom is Nested Within the Middle Tidal Flood Plain Basin (Level 3-Hydrogeomorphic Reach)</a:t>
            </a:r>
          </a:p>
        </p:txBody>
      </p:sp>
      <p:cxnSp>
        <p:nvCxnSpPr>
          <p:cNvPr id="22" name="Straight Connector 2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D79670-8917-4803-A99D-4E6517B6BF27}"/>
              </a:ext>
            </a:extLst>
          </p:cNvPr>
          <p:cNvSpPr>
            <a:spLocks noGrp="1"/>
          </p:cNvSpPr>
          <p:nvPr>
            <p:ph idx="1"/>
          </p:nvPr>
        </p:nvSpPr>
        <p:spPr>
          <a:xfrm>
            <a:off x="5315802" y="2505069"/>
            <a:ext cx="5778919" cy="3383902"/>
          </a:xfrm>
        </p:spPr>
        <p:txBody>
          <a:bodyPr>
            <a:normAutofit/>
          </a:bodyPr>
          <a:lstStyle/>
          <a:p>
            <a:pPr>
              <a:lnSpc>
                <a:spcPct val="90000"/>
              </a:lnSpc>
            </a:pPr>
            <a:r>
              <a:rPr lang="en-US" sz="1500" dirty="0">
                <a:solidFill>
                  <a:srgbClr val="FFFFFF"/>
                </a:solidFill>
              </a:rPr>
              <a:t>This is the widest hydrogeomorphic reach of the upper estuary where the flood plain is composed of wetlands and many seasonal ponds within bar-and-swale deposits and scoured bedrock areas, as well as terraces and rocky outcroppings. Many of the associated wetland complexes are separated from the mainstem river channels by slightly higher flood plain bar-and-swale deposits generated by lateral channel migration.  It is circumscribed by many circuitous sloughs and tidal channels connecting swale wetlands embedded in the bar-and-swale topography.  Dikes, levees, road and railroad grades and drainage ditches have locally altered the hydrology along this reach. It is influenced by flooding from the “pineapple express” coastal storms, including five floods at least 3-m above Willamette River flood stage since 1876.  This hydrogeomorphic reach has relatively little tidal influence, particularly during high river discharge.</a:t>
            </a:r>
          </a:p>
        </p:txBody>
      </p:sp>
      <p:sp>
        <p:nvSpPr>
          <p:cNvPr id="7" name="Star: 5 Points 6">
            <a:extLst>
              <a:ext uri="{FF2B5EF4-FFF2-40B4-BE49-F238E27FC236}">
                <a16:creationId xmlns:a16="http://schemas.microsoft.com/office/drawing/2014/main" id="{2C82B472-5752-4126-80FF-795E6021B8AC}"/>
              </a:ext>
            </a:extLst>
          </p:cNvPr>
          <p:cNvSpPr/>
          <p:nvPr/>
        </p:nvSpPr>
        <p:spPr>
          <a:xfrm>
            <a:off x="2507531" y="4440024"/>
            <a:ext cx="395926" cy="3676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42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D2BE40-D69F-43DA-82DE-0BA8C28A75E8}"/>
              </a:ext>
            </a:extLst>
          </p:cNvPr>
          <p:cNvSpPr>
            <a:spLocks noGrp="1"/>
          </p:cNvSpPr>
          <p:nvPr>
            <p:ph type="title"/>
          </p:nvPr>
        </p:nvSpPr>
        <p:spPr>
          <a:xfrm>
            <a:off x="1036320" y="286603"/>
            <a:ext cx="10058400" cy="1450757"/>
          </a:xfrm>
        </p:spPr>
        <p:txBody>
          <a:bodyPr>
            <a:normAutofit/>
          </a:bodyPr>
          <a:lstStyle/>
          <a:p>
            <a:r>
              <a:rPr lang="en-US" dirty="0">
                <a:latin typeface="Arial" panose="020B0604020202020204" pitchFamily="34" charset="0"/>
                <a:cs typeface="Arial" panose="020B0604020202020204" pitchFamily="34" charset="0"/>
              </a:rPr>
              <a:t>Columbia River Estuary Classification (Oaks Bottom) </a:t>
            </a:r>
          </a:p>
        </p:txBody>
      </p:sp>
      <p:cxnSp>
        <p:nvCxnSpPr>
          <p:cNvPr id="25" name="Straight Connector 24">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1509"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automatically generated">
            <a:extLst>
              <a:ext uri="{FF2B5EF4-FFF2-40B4-BE49-F238E27FC236}">
                <a16:creationId xmlns:a16="http://schemas.microsoft.com/office/drawing/2014/main" id="{0CAFCCF4-2950-4359-9D79-3D7BFD112D54}"/>
              </a:ext>
            </a:extLst>
          </p:cNvPr>
          <p:cNvPicPr>
            <a:picLocks noChangeAspect="1"/>
          </p:cNvPicPr>
          <p:nvPr/>
        </p:nvPicPr>
        <p:blipFill rotWithShape="1">
          <a:blip r:embed="rId3">
            <a:extLst>
              <a:ext uri="{28A0092B-C50C-407E-A947-70E740481C1C}">
                <a14:useLocalDpi xmlns:a14="http://schemas.microsoft.com/office/drawing/2010/main" val="0"/>
              </a:ext>
            </a:extLst>
          </a:blip>
          <a:srcRect l="6920"/>
          <a:stretch/>
        </p:blipFill>
        <p:spPr>
          <a:xfrm>
            <a:off x="1250230" y="2108199"/>
            <a:ext cx="2511695" cy="37608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C855296-21C0-45C8-ADAC-37ACDE154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8275" y="2108199"/>
            <a:ext cx="2895881" cy="3760885"/>
          </a:xfrm>
          <a:prstGeom prst="rect">
            <a:avLst/>
          </a:prstGeom>
        </p:spPr>
      </p:pic>
      <p:sp>
        <p:nvSpPr>
          <p:cNvPr id="11" name="Content Placeholder 10">
            <a:extLst>
              <a:ext uri="{FF2B5EF4-FFF2-40B4-BE49-F238E27FC236}">
                <a16:creationId xmlns:a16="http://schemas.microsoft.com/office/drawing/2014/main" id="{42445B66-B6BB-4D69-9D19-744F8A499BCE}"/>
              </a:ext>
            </a:extLst>
          </p:cNvPr>
          <p:cNvSpPr>
            <a:spLocks noGrp="1"/>
          </p:cNvSpPr>
          <p:nvPr>
            <p:ph idx="1"/>
          </p:nvPr>
        </p:nvSpPr>
        <p:spPr>
          <a:xfrm>
            <a:off x="7537704" y="2108201"/>
            <a:ext cx="3557016" cy="3760891"/>
          </a:xfrm>
        </p:spPr>
        <p:txBody>
          <a:bodyPr>
            <a:normAutofit/>
          </a:bodyPr>
          <a:lstStyle/>
          <a:p>
            <a:pPr>
              <a:lnSpc>
                <a:spcPct val="90000"/>
              </a:lnSpc>
            </a:pPr>
            <a:r>
              <a:rPr lang="en-US" sz="1400" dirty="0">
                <a:latin typeface="Arial" panose="020B0604020202020204" pitchFamily="34" charset="0"/>
                <a:cs typeface="Arial" panose="020B0604020202020204" pitchFamily="34" charset="0"/>
              </a:rPr>
              <a:t>Level 3 – Hydrogeomorphic Reaches</a:t>
            </a:r>
          </a:p>
          <a:p>
            <a:pPr>
              <a:lnSpc>
                <a:spcPct val="90000"/>
              </a:lnSpc>
            </a:pPr>
            <a:r>
              <a:rPr lang="en-US" sz="1400" dirty="0">
                <a:latin typeface="Arial" panose="020B0604020202020204" pitchFamily="34" charset="0"/>
                <a:cs typeface="Arial" panose="020B0604020202020204" pitchFamily="34" charset="0"/>
              </a:rPr>
              <a:t>Incorporate indicators of ecosystem structure and process that encompass and assimilate tidal freshwater contributions to flood-plain processes and tidal-fluvial interactions along the estuarine gradient.</a:t>
            </a:r>
          </a:p>
          <a:p>
            <a:pPr>
              <a:lnSpc>
                <a:spcPct val="90000"/>
              </a:lnSpc>
            </a:pPr>
            <a:r>
              <a:rPr lang="en-US" sz="1400" dirty="0">
                <a:latin typeface="Arial" panose="020B0604020202020204" pitchFamily="34" charset="0"/>
                <a:cs typeface="Arial" panose="020B0604020202020204" pitchFamily="34" charset="0"/>
              </a:rPr>
              <a:t>Level 4 – Ecosystem Complexes</a:t>
            </a:r>
          </a:p>
          <a:p>
            <a:pPr>
              <a:lnSpc>
                <a:spcPct val="90000"/>
              </a:lnSpc>
            </a:pPr>
            <a:r>
              <a:rPr lang="en-US" sz="1400" dirty="0">
                <a:latin typeface="Arial" panose="020B0604020202020204" pitchFamily="34" charset="0"/>
                <a:cs typeface="Arial" panose="020B0604020202020204" pitchFamily="34" charset="0"/>
              </a:rPr>
              <a:t>Biophysical patches formed by long-standing geologic and hydrologic processes that establish long-term geomorphic features in the estuary as well as more recent hydrologic and geomorphic processes, including those established by anthropogenic activities and structures</a:t>
            </a:r>
            <a:r>
              <a:rPr lang="en-US" sz="1400" dirty="0"/>
              <a:t>.</a:t>
            </a:r>
          </a:p>
        </p:txBody>
      </p:sp>
      <p:sp>
        <p:nvSpPr>
          <p:cNvPr id="27" name="Rectangle 26">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002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tar filled sky&#10;&#10;Description automatically generated">
            <a:extLst>
              <a:ext uri="{FF2B5EF4-FFF2-40B4-BE49-F238E27FC236}">
                <a16:creationId xmlns:a16="http://schemas.microsoft.com/office/drawing/2014/main" id="{01ACDB2E-0DC1-4797-AB47-C11439A711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152" b="14835"/>
          <a:stretch/>
        </p:blipFill>
        <p:spPr>
          <a:xfrm>
            <a:off x="-3174" y="0"/>
            <a:ext cx="12191999" cy="6858000"/>
          </a:xfrm>
          <a:prstGeom prst="rect">
            <a:avLst/>
          </a:prstGeom>
        </p:spPr>
      </p:pic>
      <p:sp>
        <p:nvSpPr>
          <p:cNvPr id="2" name="Oval 1">
            <a:extLst>
              <a:ext uri="{FF2B5EF4-FFF2-40B4-BE49-F238E27FC236}">
                <a16:creationId xmlns:a16="http://schemas.microsoft.com/office/drawing/2014/main" id="{FDD396BA-69D9-46A4-836A-37AB38626FB5}"/>
              </a:ext>
            </a:extLst>
          </p:cNvPr>
          <p:cNvSpPr/>
          <p:nvPr/>
        </p:nvSpPr>
        <p:spPr>
          <a:xfrm>
            <a:off x="2461189" y="5178752"/>
            <a:ext cx="222191" cy="196553"/>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984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D2BE40-D69F-43DA-82DE-0BA8C28A75E8}"/>
              </a:ext>
            </a:extLst>
          </p:cNvPr>
          <p:cNvSpPr>
            <a:spLocks noGrp="1"/>
          </p:cNvSpPr>
          <p:nvPr>
            <p:ph type="title"/>
          </p:nvPr>
        </p:nvSpPr>
        <p:spPr>
          <a:xfrm>
            <a:off x="5172074" y="286603"/>
            <a:ext cx="5983605" cy="1450757"/>
          </a:xfrm>
        </p:spPr>
        <p:txBody>
          <a:bodyPr>
            <a:normAutofit/>
          </a:bodyPr>
          <a:lstStyle/>
          <a:p>
            <a:r>
              <a:rPr lang="en-US" sz="3200" dirty="0">
                <a:latin typeface="Arial" panose="020B0604020202020204" pitchFamily="34" charset="0"/>
                <a:cs typeface="Arial" panose="020B0604020202020204" pitchFamily="34" charset="0"/>
              </a:rPr>
              <a:t>Columbia River Estuary Classification (Oaks Bottom) </a:t>
            </a:r>
          </a:p>
        </p:txBody>
      </p:sp>
      <p:pic>
        <p:nvPicPr>
          <p:cNvPr id="5" name="Picture 4" descr="A picture containing text, map&#10;&#10;Description automatically generated">
            <a:extLst>
              <a:ext uri="{FF2B5EF4-FFF2-40B4-BE49-F238E27FC236}">
                <a16:creationId xmlns:a16="http://schemas.microsoft.com/office/drawing/2014/main" id="{43EDEC3A-23EE-42F8-A677-9E140BF8EA0D}"/>
              </a:ext>
            </a:extLst>
          </p:cNvPr>
          <p:cNvPicPr>
            <a:picLocks noChangeAspect="1"/>
          </p:cNvPicPr>
          <p:nvPr/>
        </p:nvPicPr>
        <p:blipFill rotWithShape="1">
          <a:blip r:embed="rId3">
            <a:extLst>
              <a:ext uri="{28A0092B-C50C-407E-A947-70E740481C1C}">
                <a14:useLocalDpi xmlns:a14="http://schemas.microsoft.com/office/drawing/2010/main" val="0"/>
              </a:ext>
            </a:extLst>
          </a:blip>
          <a:srcRect l="10656"/>
          <a:stretch/>
        </p:blipFill>
        <p:spPr>
          <a:xfrm>
            <a:off x="20" y="10"/>
            <a:ext cx="4580077" cy="6857990"/>
          </a:xfrm>
          <a:prstGeom prst="rect">
            <a:avLst/>
          </a:prstGeom>
        </p:spPr>
      </p:pic>
      <p:cxnSp>
        <p:nvCxnSpPr>
          <p:cNvPr id="18" name="Straight Connector 17">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42445B66-B6BB-4D69-9D19-744F8A499BCE}"/>
              </a:ext>
            </a:extLst>
          </p:cNvPr>
          <p:cNvSpPr>
            <a:spLocks noGrp="1"/>
          </p:cNvSpPr>
          <p:nvPr>
            <p:ph idx="1"/>
          </p:nvPr>
        </p:nvSpPr>
        <p:spPr>
          <a:xfrm>
            <a:off x="5172074" y="2108201"/>
            <a:ext cx="5983606" cy="3760891"/>
          </a:xfrm>
        </p:spPr>
        <p:txBody>
          <a:bodyPr>
            <a:normAutofit/>
          </a:bodyPr>
          <a:lstStyle/>
          <a:p>
            <a:r>
              <a:rPr lang="en-US" dirty="0">
                <a:latin typeface="Arial" panose="020B0604020202020204" pitchFamily="34" charset="0"/>
                <a:cs typeface="Arial" panose="020B0604020202020204" pitchFamily="34" charset="0"/>
              </a:rPr>
              <a:t>Level 5 – Geomorphic Catenae</a:t>
            </a:r>
          </a:p>
          <a:p>
            <a:r>
              <a:rPr lang="en-US" dirty="0">
                <a:latin typeface="Arial" panose="020B0604020202020204" pitchFamily="34" charset="0"/>
                <a:cs typeface="Arial" panose="020B0604020202020204" pitchFamily="34" charset="0"/>
              </a:rPr>
              <a:t>Are classified and delineated within ecosystem complexes.  Multiple mapping criteria and sources are used to distinguish water body and flood-plain features occurring within each complex; and primary cover class data are applied in conjunction with other geospatial data (for example, LiDAR) to delineate discrete biological communities associated with geologic/geomorphic units.</a:t>
            </a:r>
          </a:p>
          <a:p>
            <a:endParaRPr lang="en-US" dirty="0"/>
          </a:p>
        </p:txBody>
      </p:sp>
    </p:spTree>
    <p:extLst>
      <p:ext uri="{BB962C8B-B14F-4D97-AF65-F5344CB8AC3E}">
        <p14:creationId xmlns:p14="http://schemas.microsoft.com/office/powerpoint/2010/main" val="401892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D2BE40-D69F-43DA-82DE-0BA8C28A75E8}"/>
              </a:ext>
            </a:extLst>
          </p:cNvPr>
          <p:cNvSpPr>
            <a:spLocks noGrp="1"/>
          </p:cNvSpPr>
          <p:nvPr>
            <p:ph type="title"/>
          </p:nvPr>
        </p:nvSpPr>
        <p:spPr>
          <a:xfrm>
            <a:off x="643467" y="516835"/>
            <a:ext cx="3448259" cy="1666501"/>
          </a:xfrm>
        </p:spPr>
        <p:txBody>
          <a:bodyPr>
            <a:normAutofit fontScale="90000"/>
          </a:bodyPr>
          <a:lstStyle/>
          <a:p>
            <a:r>
              <a:rPr lang="en-US" sz="3700" dirty="0">
                <a:solidFill>
                  <a:srgbClr val="FFFFFF"/>
                </a:solidFill>
                <a:latin typeface="Arial" panose="020B0604020202020204" pitchFamily="34" charset="0"/>
                <a:cs typeface="Arial" panose="020B0604020202020204" pitchFamily="34" charset="0"/>
              </a:rPr>
              <a:t>Columbia River Estuary Classification (Oaks Bottom) </a:t>
            </a:r>
          </a:p>
        </p:txBody>
      </p:sp>
      <p:cxnSp>
        <p:nvCxnSpPr>
          <p:cNvPr id="41" name="Straight Connector 4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42445B66-B6BB-4D69-9D19-744F8A499BCE}"/>
              </a:ext>
            </a:extLst>
          </p:cNvPr>
          <p:cNvSpPr>
            <a:spLocks noGrp="1"/>
          </p:cNvSpPr>
          <p:nvPr>
            <p:ph idx="1"/>
          </p:nvPr>
        </p:nvSpPr>
        <p:spPr>
          <a:xfrm>
            <a:off x="643467" y="2546224"/>
            <a:ext cx="3448259" cy="3342747"/>
          </a:xfrm>
        </p:spPr>
        <p:txBody>
          <a:bodyPr>
            <a:normAutofit/>
          </a:bodyPr>
          <a:lstStyle/>
          <a:p>
            <a:pPr>
              <a:lnSpc>
                <a:spcPct val="90000"/>
              </a:lnSpc>
            </a:pPr>
            <a:endParaRPr lang="en-US" sz="1800" dirty="0">
              <a:solidFill>
                <a:srgbClr val="FFFFFF"/>
              </a:solidFill>
              <a:latin typeface="Arial" panose="020B0604020202020204" pitchFamily="34" charset="0"/>
              <a:cs typeface="Arial" panose="020B0604020202020204" pitchFamily="34" charset="0"/>
            </a:endParaRPr>
          </a:p>
          <a:p>
            <a:pPr>
              <a:lnSpc>
                <a:spcPct val="90000"/>
              </a:lnSpc>
            </a:pPr>
            <a:r>
              <a:rPr lang="en-US" sz="1800" dirty="0">
                <a:solidFill>
                  <a:srgbClr val="FFFFFF"/>
                </a:solidFill>
                <a:latin typeface="Arial" panose="020B0604020202020204" pitchFamily="34" charset="0"/>
                <a:cs typeface="Arial" panose="020B0604020202020204" pitchFamily="34" charset="0"/>
              </a:rPr>
              <a:t>Level 6 – Primary Cover Class</a:t>
            </a:r>
          </a:p>
          <a:p>
            <a:pPr>
              <a:lnSpc>
                <a:spcPct val="90000"/>
              </a:lnSpc>
            </a:pPr>
            <a:r>
              <a:rPr lang="en-US" sz="1800" dirty="0">
                <a:solidFill>
                  <a:srgbClr val="FFFFFF"/>
                </a:solidFill>
                <a:latin typeface="Arial" panose="020B0604020202020204" pitchFamily="34" charset="0"/>
                <a:cs typeface="Arial" panose="020B0604020202020204" pitchFamily="34" charset="0"/>
              </a:rPr>
              <a:t>Nested in the Level 5 geomorphic Catenae are Sub-catenae or cover classes that for example further subdivide vegetation categories based on structural, and hydrologic criteria and differentiate substrate types by particle size.</a:t>
            </a:r>
          </a:p>
          <a:p>
            <a:pPr>
              <a:lnSpc>
                <a:spcPct val="90000"/>
              </a:lnSpc>
            </a:pPr>
            <a:endParaRPr lang="en-US" sz="1800" dirty="0">
              <a:solidFill>
                <a:srgbClr val="FFFFFF"/>
              </a:solidFill>
            </a:endParaRPr>
          </a:p>
        </p:txBody>
      </p:sp>
      <p:pic>
        <p:nvPicPr>
          <p:cNvPr id="4" name="Picture 3" descr="A picture containing text, map&#10;&#10;Description automatically generated">
            <a:extLst>
              <a:ext uri="{FF2B5EF4-FFF2-40B4-BE49-F238E27FC236}">
                <a16:creationId xmlns:a16="http://schemas.microsoft.com/office/drawing/2014/main" id="{304B0F1F-A68A-4D71-8CE5-32D59DDA5E26}"/>
              </a:ext>
            </a:extLst>
          </p:cNvPr>
          <p:cNvPicPr>
            <a:picLocks noChangeAspect="1"/>
          </p:cNvPicPr>
          <p:nvPr/>
        </p:nvPicPr>
        <p:blipFill rotWithShape="1">
          <a:blip r:embed="rId3">
            <a:extLst>
              <a:ext uri="{28A0092B-C50C-407E-A947-70E740481C1C}">
                <a14:useLocalDpi xmlns:a14="http://schemas.microsoft.com/office/drawing/2010/main" val="0"/>
              </a:ext>
            </a:extLst>
          </a:blip>
          <a:srcRect t="10549" b="14618"/>
          <a:stretch/>
        </p:blipFill>
        <p:spPr>
          <a:xfrm>
            <a:off x="4654296" y="10"/>
            <a:ext cx="7537703" cy="6857990"/>
          </a:xfrm>
          <a:prstGeom prst="rect">
            <a:avLst/>
          </a:prstGeom>
        </p:spPr>
      </p:pic>
    </p:spTree>
    <p:extLst>
      <p:ext uri="{BB962C8B-B14F-4D97-AF65-F5344CB8AC3E}">
        <p14:creationId xmlns:p14="http://schemas.microsoft.com/office/powerpoint/2010/main" val="1487364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5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7" name="Straight Connector 5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8" name="Rectangle 60">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chemeClr val="tx1">
              <a:lumMod val="85000"/>
              <a:lumOff val="1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92E8F3-C5F6-4CA2-8EE1-75EB72F2B04B}"/>
              </a:ext>
            </a:extLst>
          </p:cNvPr>
          <p:cNvSpPr>
            <a:spLocks noGrp="1"/>
          </p:cNvSpPr>
          <p:nvPr>
            <p:ph type="title"/>
          </p:nvPr>
        </p:nvSpPr>
        <p:spPr>
          <a:xfrm>
            <a:off x="5021821" y="3812955"/>
            <a:ext cx="6465287" cy="1486192"/>
          </a:xfrm>
        </p:spPr>
        <p:txBody>
          <a:bodyPr vert="horz" lIns="91440" tIns="45720" rIns="91440" bIns="45720" rtlCol="0" anchor="b">
            <a:normAutofit/>
          </a:bodyPr>
          <a:lstStyle/>
          <a:p>
            <a:r>
              <a:rPr lang="en-US" sz="3000" dirty="0">
                <a:solidFill>
                  <a:schemeClr val="bg1"/>
                </a:solidFill>
              </a:rPr>
              <a:t>Hydrogeomorphic Classification</a:t>
            </a:r>
            <a:br>
              <a:rPr lang="en-US" sz="3000" dirty="0">
                <a:solidFill>
                  <a:schemeClr val="bg1"/>
                </a:solidFill>
              </a:rPr>
            </a:br>
            <a:br>
              <a:rPr lang="en-US" sz="3000" dirty="0">
                <a:solidFill>
                  <a:schemeClr val="bg1"/>
                </a:solidFill>
              </a:rPr>
            </a:br>
            <a:endParaRPr lang="en-US" sz="3000" dirty="0">
              <a:solidFill>
                <a:schemeClr val="bg1"/>
              </a:solidFill>
            </a:endParaRPr>
          </a:p>
        </p:txBody>
      </p:sp>
      <p:sp>
        <p:nvSpPr>
          <p:cNvPr id="11" name="Content Placeholder 10">
            <a:extLst>
              <a:ext uri="{FF2B5EF4-FFF2-40B4-BE49-F238E27FC236}">
                <a16:creationId xmlns:a16="http://schemas.microsoft.com/office/drawing/2014/main" id="{D262925F-7F4B-416A-855F-62E64C843E6E}"/>
              </a:ext>
            </a:extLst>
          </p:cNvPr>
          <p:cNvSpPr>
            <a:spLocks noGrp="1"/>
          </p:cNvSpPr>
          <p:nvPr>
            <p:ph idx="1"/>
          </p:nvPr>
        </p:nvSpPr>
        <p:spPr>
          <a:xfrm>
            <a:off x="5021821" y="5497884"/>
            <a:ext cx="6465286" cy="750216"/>
          </a:xfrm>
        </p:spPr>
        <p:txBody>
          <a:bodyPr vert="horz" lIns="91440" tIns="45720" rIns="91440" bIns="45720" rtlCol="0">
            <a:normAutofit fontScale="92500"/>
          </a:bodyPr>
          <a:lstStyle/>
          <a:p>
            <a:pPr marL="0" indent="0">
              <a:lnSpc>
                <a:spcPct val="90000"/>
              </a:lnSpc>
              <a:buNone/>
            </a:pPr>
            <a:r>
              <a:rPr lang="en-US" sz="2400" cap="all" spc="200" dirty="0">
                <a:solidFill>
                  <a:schemeClr val="bg1"/>
                </a:solidFill>
              </a:rPr>
              <a:t>Bare Earth LiDAR Hillshade Image of the Oaks Bottom in 2014</a:t>
            </a:r>
          </a:p>
        </p:txBody>
      </p:sp>
      <p:pic>
        <p:nvPicPr>
          <p:cNvPr id="7" name="Content Placeholder 6" descr="A close up of a map&#10;&#10;Description automatically generated">
            <a:extLst>
              <a:ext uri="{FF2B5EF4-FFF2-40B4-BE49-F238E27FC236}">
                <a16:creationId xmlns:a16="http://schemas.microsoft.com/office/drawing/2014/main" id="{3D9DC07C-81FB-4B86-81F1-74BC4AFD6449}"/>
              </a:ext>
            </a:extLst>
          </p:cNvPr>
          <p:cNvPicPr>
            <a:picLocks noChangeAspect="1"/>
          </p:cNvPicPr>
          <p:nvPr/>
        </p:nvPicPr>
        <p:blipFill rotWithShape="1">
          <a:blip r:embed="rId3">
            <a:extLst>
              <a:ext uri="{28A0092B-C50C-407E-A947-70E740481C1C}">
                <a14:useLocalDpi xmlns:a14="http://schemas.microsoft.com/office/drawing/2010/main" val="0"/>
              </a:ext>
            </a:extLst>
          </a:blip>
          <a:srcRect l="3038" r="10297" b="-2"/>
          <a:stretch/>
        </p:blipFill>
        <p:spPr>
          <a:xfrm>
            <a:off x="317635" y="321733"/>
            <a:ext cx="4160452" cy="6214534"/>
          </a:xfrm>
          <a:prstGeom prst="rect">
            <a:avLst/>
          </a:prstGeom>
        </p:spPr>
      </p:pic>
      <p:cxnSp>
        <p:nvCxnSpPr>
          <p:cNvPr id="65" name="Straight Connector 64">
            <a:extLst>
              <a:ext uri="{FF2B5EF4-FFF2-40B4-BE49-F238E27FC236}">
                <a16:creationId xmlns:a16="http://schemas.microsoft.com/office/drawing/2014/main" id="{FACE2D80-77E9-4433-B62B-693C5B7B2A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5393160"/>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EB096A-BE9F-4DA4-AADE-6444A308E0EB}"/>
              </a:ext>
            </a:extLst>
          </p:cNvPr>
          <p:cNvSpPr txBox="1"/>
          <p:nvPr/>
        </p:nvSpPr>
        <p:spPr>
          <a:xfrm>
            <a:off x="5021821" y="173530"/>
            <a:ext cx="7032184" cy="2677656"/>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Tidally Influenced – Yes = Estuarine</a:t>
            </a:r>
          </a:p>
          <a:p>
            <a:pPr marL="1471400" lvl="8" indent="0">
              <a:buNone/>
            </a:pPr>
            <a:r>
              <a:rPr lang="en-US" sz="1400" dirty="0">
                <a:latin typeface="Arial" panose="020B0604020202020204" pitchFamily="34" charset="0"/>
                <a:cs typeface="Arial" panose="020B0604020202020204" pitchFamily="34" charset="0"/>
              </a:rPr>
              <a:t>  </a:t>
            </a:r>
          </a:p>
          <a:p>
            <a:pPr marL="1471400" lvl="8" indent="0">
              <a:buNone/>
            </a:pPr>
            <a:r>
              <a:rPr lang="en-US" sz="1400" dirty="0">
                <a:latin typeface="Arial" panose="020B0604020202020204" pitchFamily="34" charset="0"/>
                <a:cs typeface="Arial" panose="020B0604020202020204" pitchFamily="34" charset="0"/>
              </a:rPr>
              <a:t> No (While there is a tidal influence it is not considered the primary    	  hydrologic driver for this wetland)</a:t>
            </a:r>
          </a:p>
          <a:p>
            <a:pPr marL="1471400" lvl="8" indent="0">
              <a:buNone/>
            </a:pPr>
            <a:endParaRPr lang="en-US" sz="1400" dirty="0">
              <a:latin typeface="Arial" panose="020B0604020202020204" pitchFamily="34" charset="0"/>
              <a:cs typeface="Arial" panose="020B0604020202020204" pitchFamily="34" charset="0"/>
            </a:endParaRPr>
          </a:p>
          <a:p>
            <a:pPr marL="1471400" lvl="8" indent="0">
              <a:buNone/>
            </a:pPr>
            <a:r>
              <a:rPr lang="en-US" sz="1400" dirty="0">
                <a:latin typeface="Arial" panose="020B0604020202020204" pitchFamily="34" charset="0"/>
                <a:cs typeface="Arial" panose="020B0604020202020204" pitchFamily="34" charset="0"/>
              </a:rPr>
              <a:t>Closely Associated with a channel or a floodplain - </a:t>
            </a:r>
          </a:p>
          <a:p>
            <a:pPr marL="1471400" lvl="8" indent="0">
              <a:buNone/>
            </a:pPr>
            <a:r>
              <a:rPr lang="en-US" sz="1400" dirty="0">
                <a:latin typeface="Arial" panose="020B0604020202020204" pitchFamily="34" charset="0"/>
                <a:cs typeface="Arial" panose="020B0604020202020204" pitchFamily="34" charset="0"/>
              </a:rPr>
              <a:t>                   </a:t>
            </a:r>
            <a:r>
              <a:rPr lang="en-US" sz="1400" dirty="0">
                <a:solidFill>
                  <a:schemeClr val="accent2">
                    <a:lumMod val="50000"/>
                  </a:schemeClr>
                </a:solidFill>
                <a:latin typeface="Arial" panose="020B0604020202020204" pitchFamily="34" charset="0"/>
                <a:cs typeface="Arial" panose="020B0604020202020204" pitchFamily="34" charset="0"/>
              </a:rPr>
              <a:t>Yes</a:t>
            </a:r>
            <a:r>
              <a:rPr lang="en-US" sz="1400" dirty="0">
                <a:latin typeface="Arial" panose="020B0604020202020204" pitchFamily="34" charset="0"/>
                <a:cs typeface="Arial" panose="020B0604020202020204" pitchFamily="34" charset="0"/>
              </a:rPr>
              <a:t> = </a:t>
            </a:r>
            <a:r>
              <a:rPr lang="en-US" sz="1400" dirty="0">
                <a:solidFill>
                  <a:srgbClr val="002060"/>
                </a:solidFill>
                <a:latin typeface="Arial" panose="020B0604020202020204" pitchFamily="34" charset="0"/>
                <a:cs typeface="Arial" panose="020B0604020202020204" pitchFamily="34" charset="0"/>
              </a:rPr>
              <a:t>Riverine</a:t>
            </a:r>
          </a:p>
          <a:p>
            <a:pPr marL="1471400" lvl="8" indent="0">
              <a:buNone/>
            </a:pPr>
            <a:r>
              <a:rPr lang="en-US" sz="1400" dirty="0">
                <a:latin typeface="Arial" panose="020B0604020202020204" pitchFamily="34" charset="0"/>
                <a:cs typeface="Arial" panose="020B0604020202020204" pitchFamily="34" charset="0"/>
              </a:rPr>
              <a:t>                    Scoured Floodplain No Seasonal Ponding  =          	             Riverine Flow-through (RFT)</a:t>
            </a:r>
          </a:p>
          <a:p>
            <a:pPr marL="1471400" lvl="8" indent="0">
              <a:buNone/>
            </a:pPr>
            <a:r>
              <a:rPr lang="en-US" sz="1400" dirty="0">
                <a:latin typeface="Arial" panose="020B0604020202020204" pitchFamily="34" charset="0"/>
                <a:cs typeface="Arial" panose="020B0604020202020204" pitchFamily="34" charset="0"/>
              </a:rPr>
              <a:t>		</a:t>
            </a:r>
          </a:p>
          <a:p>
            <a:pPr marL="1471400" lvl="8" indent="0">
              <a:buNone/>
            </a:pPr>
            <a:r>
              <a:rPr lang="en-US" sz="1400" dirty="0">
                <a:latin typeface="Arial" panose="020B0604020202020204" pitchFamily="34" charset="0"/>
                <a:cs typeface="Arial" panose="020B0604020202020204" pitchFamily="34" charset="0"/>
              </a:rPr>
              <a:t>	             Not Scoured Permanent or Seasonal Ponds =</a:t>
            </a:r>
          </a:p>
          <a:p>
            <a:pPr marL="1471400" lvl="8" indent="0">
              <a:buNone/>
            </a:pPr>
            <a:r>
              <a:rPr lang="en-US" sz="1400" dirty="0">
                <a:latin typeface="Arial" panose="020B0604020202020204" pitchFamily="34" charset="0"/>
                <a:cs typeface="Arial" panose="020B0604020202020204" pitchFamily="34" charset="0"/>
              </a:rPr>
              <a:t>	             </a:t>
            </a:r>
            <a:r>
              <a:rPr lang="en-US" sz="1400" dirty="0">
                <a:solidFill>
                  <a:srgbClr val="002060"/>
                </a:solidFill>
                <a:latin typeface="Arial" panose="020B0604020202020204" pitchFamily="34" charset="0"/>
                <a:cs typeface="Arial" panose="020B0604020202020204" pitchFamily="34" charset="0"/>
              </a:rPr>
              <a:t>Riverine Impounding (RI)</a:t>
            </a:r>
          </a:p>
        </p:txBody>
      </p:sp>
      <p:sp>
        <p:nvSpPr>
          <p:cNvPr id="5" name="Oval 4">
            <a:extLst>
              <a:ext uri="{FF2B5EF4-FFF2-40B4-BE49-F238E27FC236}">
                <a16:creationId xmlns:a16="http://schemas.microsoft.com/office/drawing/2014/main" id="{8AA9987F-57C3-4119-AE48-C1C0BAB03706}"/>
              </a:ext>
            </a:extLst>
          </p:cNvPr>
          <p:cNvSpPr/>
          <p:nvPr/>
        </p:nvSpPr>
        <p:spPr>
          <a:xfrm>
            <a:off x="7110331" y="2128722"/>
            <a:ext cx="4309240" cy="914400"/>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9DAD63A-4BE6-4218-A815-145175BFE33B}"/>
              </a:ext>
            </a:extLst>
          </p:cNvPr>
          <p:cNvSpPr txBox="1"/>
          <p:nvPr/>
        </p:nvSpPr>
        <p:spPr>
          <a:xfrm>
            <a:off x="2007476" y="4162097"/>
            <a:ext cx="367408" cy="369332"/>
          </a:xfrm>
          <a:prstGeom prst="rect">
            <a:avLst/>
          </a:prstGeom>
          <a:noFill/>
        </p:spPr>
        <p:txBody>
          <a:bodyPr wrap="none" rtlCol="0">
            <a:spAutoFit/>
          </a:bodyPr>
          <a:lstStyle/>
          <a:p>
            <a:r>
              <a:rPr lang="en-US" dirty="0"/>
              <a:t>RI</a:t>
            </a:r>
          </a:p>
        </p:txBody>
      </p:sp>
    </p:spTree>
    <p:extLst>
      <p:ext uri="{BB962C8B-B14F-4D97-AF65-F5344CB8AC3E}">
        <p14:creationId xmlns:p14="http://schemas.microsoft.com/office/powerpoint/2010/main" val="17119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DC1E85E-6FFB-44B9-9292-46D53CF3B2C3}"/>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latin typeface="Arial" panose="020B0604020202020204" pitchFamily="34" charset="0"/>
                <a:cs typeface="Arial" panose="020B0604020202020204" pitchFamily="34" charset="0"/>
              </a:rPr>
              <a:t>USFWS Cowardin Systems and Subsystems</a:t>
            </a:r>
          </a:p>
        </p:txBody>
      </p:sp>
      <p:sp>
        <p:nvSpPr>
          <p:cNvPr id="3" name="Content Placeholder 2">
            <a:extLst>
              <a:ext uri="{FF2B5EF4-FFF2-40B4-BE49-F238E27FC236}">
                <a16:creationId xmlns:a16="http://schemas.microsoft.com/office/drawing/2014/main" id="{FC816E7F-4039-4C11-8BD4-8EC397EDA2FB}"/>
              </a:ext>
            </a:extLst>
          </p:cNvPr>
          <p:cNvSpPr>
            <a:spLocks noGrp="1"/>
          </p:cNvSpPr>
          <p:nvPr>
            <p:ph idx="1"/>
          </p:nvPr>
        </p:nvSpPr>
        <p:spPr>
          <a:xfrm>
            <a:off x="5231958" y="605896"/>
            <a:ext cx="6467673" cy="5646208"/>
          </a:xfrm>
        </p:spPr>
        <p:txBody>
          <a:bodyPr anchor="ctr">
            <a:normAutofit/>
          </a:bodyPr>
          <a:lstStyle/>
          <a:p>
            <a:r>
              <a:rPr lang="en-US" sz="2400" dirty="0">
                <a:latin typeface="Arial" panose="020B0604020202020204" pitchFamily="34" charset="0"/>
                <a:cs typeface="Arial" panose="020B0604020202020204" pitchFamily="34" charset="0"/>
              </a:rPr>
              <a:t>Marine and Estuarine – Subtidal or Intertidal</a:t>
            </a:r>
          </a:p>
          <a:p>
            <a:r>
              <a:rPr lang="en-US" sz="2400" dirty="0">
                <a:latin typeface="Arial" panose="020B0604020202020204" pitchFamily="34" charset="0"/>
                <a:cs typeface="Arial" panose="020B0604020202020204" pitchFamily="34" charset="0"/>
              </a:rPr>
              <a:t>Riverine – Tidal</a:t>
            </a:r>
          </a:p>
          <a:p>
            <a:r>
              <a:rPr lang="en-US" sz="2400" dirty="0">
                <a:latin typeface="Arial" panose="020B0604020202020204" pitchFamily="34" charset="0"/>
                <a:cs typeface="Arial" panose="020B0604020202020204" pitchFamily="34" charset="0"/>
              </a:rPr>
              <a:t>                 	Lower Perennial (low gradient)	       		Upper Perennial (high gradient) 	       		Intermittent</a:t>
            </a:r>
          </a:p>
          <a:p>
            <a:r>
              <a:rPr lang="en-US" sz="2400" dirty="0">
                <a:latin typeface="Arial" panose="020B0604020202020204" pitchFamily="34" charset="0"/>
                <a:cs typeface="Arial" panose="020B0604020202020204" pitchFamily="34" charset="0"/>
              </a:rPr>
              <a:t>Lacustrine – Limnetic or Littoral</a:t>
            </a:r>
          </a:p>
          <a:p>
            <a:r>
              <a:rPr lang="en-US" sz="2400" dirty="0">
                <a:latin typeface="Arial" panose="020B0604020202020204" pitchFamily="34" charset="0"/>
                <a:cs typeface="Arial" panose="020B0604020202020204" pitchFamily="34" charset="0"/>
              </a:rPr>
              <a:t>Palustrine – </a:t>
            </a:r>
            <a:r>
              <a:rPr lang="en-US" sz="2400" i="1" dirty="0">
                <a:latin typeface="Arial" panose="020B0604020202020204" pitchFamily="34" charset="0"/>
                <a:cs typeface="Arial" panose="020B0604020202020204" pitchFamily="34" charset="0"/>
              </a:rPr>
              <a:t>No Subsystems</a:t>
            </a:r>
          </a:p>
          <a:p>
            <a:endParaRPr lang="en-US" sz="24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90387E40-A12C-4072-80C5-E17AAC7319D8}"/>
              </a:ext>
            </a:extLst>
          </p:cNvPr>
          <p:cNvSpPr/>
          <p:nvPr/>
        </p:nvSpPr>
        <p:spPr>
          <a:xfrm>
            <a:off x="5041366" y="1952624"/>
            <a:ext cx="6848856" cy="1171575"/>
          </a:xfrm>
          <a:prstGeom prst="ellipse">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828A8C-1131-4DF9-A7EA-991E6DA80281}"/>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latin typeface="Arial" panose="020B0604020202020204" pitchFamily="34" charset="0"/>
                <a:cs typeface="Arial" panose="020B0604020202020204" pitchFamily="34" charset="0"/>
              </a:rPr>
              <a:t>Cowardin Classes</a:t>
            </a:r>
          </a:p>
        </p:txBody>
      </p:sp>
      <p:sp>
        <p:nvSpPr>
          <p:cNvPr id="3" name="Content Placeholder 2">
            <a:extLst>
              <a:ext uri="{FF2B5EF4-FFF2-40B4-BE49-F238E27FC236}">
                <a16:creationId xmlns:a16="http://schemas.microsoft.com/office/drawing/2014/main" id="{DED68E3D-B052-4EE0-9E5D-AB9E25A155AD}"/>
              </a:ext>
            </a:extLst>
          </p:cNvPr>
          <p:cNvSpPr>
            <a:spLocks noGrp="1"/>
          </p:cNvSpPr>
          <p:nvPr>
            <p:ph idx="1"/>
          </p:nvPr>
        </p:nvSpPr>
        <p:spPr>
          <a:xfrm>
            <a:off x="5231958" y="605896"/>
            <a:ext cx="5923721" cy="5646208"/>
          </a:xfrm>
        </p:spPr>
        <p:txBody>
          <a:bodyPr anchor="ctr">
            <a:normAutofit/>
          </a:bodyPr>
          <a:lstStyle/>
          <a:p>
            <a:pPr>
              <a:lnSpc>
                <a:spcPct val="90000"/>
              </a:lnSpc>
            </a:pPr>
            <a:r>
              <a:rPr lang="en-US" sz="2400" dirty="0">
                <a:latin typeface="Arial" panose="020B0604020202020204" pitchFamily="34" charset="0"/>
                <a:cs typeface="Arial" panose="020B0604020202020204" pitchFamily="34" charset="0"/>
              </a:rPr>
              <a:t>Rock Bottom</a:t>
            </a:r>
          </a:p>
          <a:p>
            <a:pPr>
              <a:lnSpc>
                <a:spcPct val="90000"/>
              </a:lnSpc>
            </a:pPr>
            <a:r>
              <a:rPr lang="en-US" sz="2400" dirty="0">
                <a:latin typeface="Arial" panose="020B0604020202020204" pitchFamily="34" charset="0"/>
                <a:cs typeface="Arial" panose="020B0604020202020204" pitchFamily="34" charset="0"/>
              </a:rPr>
              <a:t>Unconsolidated Bottom</a:t>
            </a:r>
          </a:p>
          <a:p>
            <a:pPr>
              <a:lnSpc>
                <a:spcPct val="90000"/>
              </a:lnSpc>
            </a:pPr>
            <a:r>
              <a:rPr lang="en-US" sz="2400" dirty="0">
                <a:latin typeface="Arial" panose="020B0604020202020204" pitchFamily="34" charset="0"/>
                <a:cs typeface="Arial" panose="020B0604020202020204" pitchFamily="34" charset="0"/>
              </a:rPr>
              <a:t>Aquatic Bed</a:t>
            </a:r>
          </a:p>
          <a:p>
            <a:pPr>
              <a:lnSpc>
                <a:spcPct val="90000"/>
              </a:lnSpc>
            </a:pPr>
            <a:r>
              <a:rPr lang="en-US" sz="2400" dirty="0">
                <a:latin typeface="Arial" panose="020B0604020202020204" pitchFamily="34" charset="0"/>
                <a:cs typeface="Arial" panose="020B0604020202020204" pitchFamily="34" charset="0"/>
              </a:rPr>
              <a:t>Rocky Shore</a:t>
            </a:r>
          </a:p>
          <a:p>
            <a:pPr>
              <a:lnSpc>
                <a:spcPct val="90000"/>
              </a:lnSpc>
            </a:pPr>
            <a:r>
              <a:rPr lang="en-US" sz="2400" dirty="0">
                <a:latin typeface="Arial" panose="020B0604020202020204" pitchFamily="34" charset="0"/>
                <a:cs typeface="Arial" panose="020B0604020202020204" pitchFamily="34" charset="0"/>
              </a:rPr>
              <a:t>Unconsolidated Shore</a:t>
            </a:r>
          </a:p>
          <a:p>
            <a:pPr>
              <a:lnSpc>
                <a:spcPct val="90000"/>
              </a:lnSpc>
            </a:pPr>
            <a:r>
              <a:rPr lang="en-US" sz="2400" dirty="0">
                <a:latin typeface="Arial" panose="020B0604020202020204" pitchFamily="34" charset="0"/>
                <a:cs typeface="Arial" panose="020B0604020202020204" pitchFamily="34" charset="0"/>
              </a:rPr>
              <a:t>Emergent Wetland</a:t>
            </a:r>
          </a:p>
          <a:p>
            <a:pPr>
              <a:lnSpc>
                <a:spcPct val="90000"/>
              </a:lnSpc>
            </a:pPr>
            <a:r>
              <a:rPr lang="en-US" sz="2400" dirty="0">
                <a:latin typeface="Arial" panose="020B0604020202020204" pitchFamily="34" charset="0"/>
                <a:cs typeface="Arial" panose="020B0604020202020204" pitchFamily="34" charset="0"/>
              </a:rPr>
              <a:t>Scrub-Shrub Wetland *</a:t>
            </a:r>
          </a:p>
          <a:p>
            <a:pPr>
              <a:lnSpc>
                <a:spcPct val="90000"/>
              </a:lnSpc>
            </a:pPr>
            <a:r>
              <a:rPr lang="en-US" sz="2400" dirty="0">
                <a:latin typeface="Arial" panose="020B0604020202020204" pitchFamily="34" charset="0"/>
                <a:cs typeface="Arial" panose="020B0604020202020204" pitchFamily="34" charset="0"/>
              </a:rPr>
              <a:t>Forested Wetland * </a:t>
            </a:r>
          </a:p>
          <a:p>
            <a:pPr>
              <a:lnSpc>
                <a:spcPct val="90000"/>
              </a:lnSpc>
            </a:pPr>
            <a:endParaRPr lang="en-US" sz="2400" dirty="0">
              <a:latin typeface="Arial" panose="020B0604020202020204" pitchFamily="34" charset="0"/>
              <a:cs typeface="Arial" panose="020B0604020202020204" pitchFamily="34" charset="0"/>
            </a:endParaRPr>
          </a:p>
          <a:p>
            <a:pPr>
              <a:lnSpc>
                <a:spcPct val="90000"/>
              </a:lnSpc>
            </a:pPr>
            <a:r>
              <a:rPr lang="en-US" sz="2400" dirty="0">
                <a:latin typeface="Arial" panose="020B0604020202020204" pitchFamily="34" charset="0"/>
                <a:cs typeface="Arial" panose="020B0604020202020204" pitchFamily="34" charset="0"/>
              </a:rPr>
              <a:t>*These classes if present automatically fall into the Palustrine System</a:t>
            </a:r>
          </a:p>
        </p:txBody>
      </p:sp>
      <p:sp>
        <p:nvSpPr>
          <p:cNvPr id="4" name="Oval 3">
            <a:extLst>
              <a:ext uri="{FF2B5EF4-FFF2-40B4-BE49-F238E27FC236}">
                <a16:creationId xmlns:a16="http://schemas.microsoft.com/office/drawing/2014/main" id="{76F31D54-86AA-4CE1-8C8D-44913C80064D}"/>
              </a:ext>
            </a:extLst>
          </p:cNvPr>
          <p:cNvSpPr/>
          <p:nvPr/>
        </p:nvSpPr>
        <p:spPr>
          <a:xfrm>
            <a:off x="4718027" y="1156447"/>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EC9DAD9-1D75-4A35-B4AB-D938256A1835}"/>
              </a:ext>
            </a:extLst>
          </p:cNvPr>
          <p:cNvSpPr/>
          <p:nvPr/>
        </p:nvSpPr>
        <p:spPr>
          <a:xfrm>
            <a:off x="4718027" y="2613057"/>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D7727F-41D8-42C6-B7F4-A9B3B6F622C5}"/>
              </a:ext>
            </a:extLst>
          </p:cNvPr>
          <p:cNvSpPr/>
          <p:nvPr/>
        </p:nvSpPr>
        <p:spPr>
          <a:xfrm>
            <a:off x="4787445" y="3250484"/>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2F42FD3-A409-47C4-8A55-2B98A5E143F9}"/>
              </a:ext>
            </a:extLst>
          </p:cNvPr>
          <p:cNvSpPr/>
          <p:nvPr/>
        </p:nvSpPr>
        <p:spPr>
          <a:xfrm>
            <a:off x="4758755" y="3784958"/>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AE1892E-67F0-4B8B-902E-7E163FF8527A}"/>
              </a:ext>
            </a:extLst>
          </p:cNvPr>
          <p:cNvSpPr/>
          <p:nvPr/>
        </p:nvSpPr>
        <p:spPr>
          <a:xfrm>
            <a:off x="4758755" y="4244943"/>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BF57F83-7460-4487-BA47-EF251B9C65AA}"/>
              </a:ext>
            </a:extLst>
          </p:cNvPr>
          <p:cNvSpPr/>
          <p:nvPr/>
        </p:nvSpPr>
        <p:spPr>
          <a:xfrm>
            <a:off x="4718027" y="1664960"/>
            <a:ext cx="3959808" cy="663388"/>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59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8344A2-FC0F-4134-8E62-4DD642AD6BA7}"/>
              </a:ext>
            </a:extLst>
          </p:cNvPr>
          <p:cNvSpPr>
            <a:spLocks noGrp="1"/>
          </p:cNvSpPr>
          <p:nvPr>
            <p:ph type="title"/>
          </p:nvPr>
        </p:nvSpPr>
        <p:spPr>
          <a:xfrm>
            <a:off x="8614786" y="516836"/>
            <a:ext cx="3100136" cy="1960234"/>
          </a:xfrm>
        </p:spPr>
        <p:txBody>
          <a:bodyPr>
            <a:normAutofit/>
          </a:bodyPr>
          <a:lstStyle/>
          <a:p>
            <a:r>
              <a:rPr lang="en-US" sz="2500" dirty="0">
                <a:solidFill>
                  <a:srgbClr val="3F5B46"/>
                </a:solidFill>
                <a:latin typeface="Arial" panose="020B0604020202020204" pitchFamily="34" charset="0"/>
                <a:cs typeface="Arial" panose="020B0604020202020204" pitchFamily="34" charset="0"/>
              </a:rPr>
              <a:t>National Wetland Inventory(NWI) Classification based on USFWS Cowardin (Oaks Bottom)</a:t>
            </a:r>
          </a:p>
        </p:txBody>
      </p:sp>
      <p:pic>
        <p:nvPicPr>
          <p:cNvPr id="5" name="Content Placeholder 4" descr="A picture containing text&#10;&#10;Description automatically generated">
            <a:extLst>
              <a:ext uri="{FF2B5EF4-FFF2-40B4-BE49-F238E27FC236}">
                <a16:creationId xmlns:a16="http://schemas.microsoft.com/office/drawing/2014/main" id="{1DD3B628-CB93-4DB0-9E1E-41D6DDE0FCD1}"/>
              </a:ext>
            </a:extLst>
          </p:cNvPr>
          <p:cNvPicPr>
            <a:picLocks noChangeAspect="1"/>
          </p:cNvPicPr>
          <p:nvPr/>
        </p:nvPicPr>
        <p:blipFill rotWithShape="1">
          <a:blip r:embed="rId3">
            <a:extLst>
              <a:ext uri="{28A0092B-C50C-407E-A947-70E740481C1C}">
                <a14:useLocalDpi xmlns:a14="http://schemas.microsoft.com/office/drawing/2010/main" val="0"/>
              </a:ext>
            </a:extLst>
          </a:blip>
          <a:srcRect l="3907"/>
          <a:stretch/>
        </p:blipFill>
        <p:spPr>
          <a:xfrm>
            <a:off x="643468" y="749212"/>
            <a:ext cx="3583439" cy="5365662"/>
          </a:xfrm>
          <a:prstGeom prst="rect">
            <a:avLst/>
          </a:prstGeom>
        </p:spPr>
      </p:pic>
      <p:pic>
        <p:nvPicPr>
          <p:cNvPr id="10" name="Content Placeholder 9" descr="A close up of a map&#10;&#10;Description automatically generated">
            <a:extLst>
              <a:ext uri="{FF2B5EF4-FFF2-40B4-BE49-F238E27FC236}">
                <a16:creationId xmlns:a16="http://schemas.microsoft.com/office/drawing/2014/main" id="{D7F98E25-5E55-4DED-8F9A-DBFA35BEA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873" y="643467"/>
            <a:ext cx="3570971" cy="2624664"/>
          </a:xfrm>
          <a:prstGeom prst="rect">
            <a:avLst/>
          </a:prstGeom>
        </p:spPr>
      </p:pic>
      <p:cxnSp>
        <p:nvCxnSpPr>
          <p:cNvPr id="23" name="Straight Connector 2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5961"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Content Placeholder 4" descr="A close up of a map&#10;&#10;Description automatically generated">
            <a:extLst>
              <a:ext uri="{FF2B5EF4-FFF2-40B4-BE49-F238E27FC236}">
                <a16:creationId xmlns:a16="http://schemas.microsoft.com/office/drawing/2014/main" id="{EFC81018-B4B1-4F4A-ADBF-35CF96A51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019" y="3566310"/>
            <a:ext cx="3578679" cy="2648223"/>
          </a:xfrm>
          <a:prstGeom prst="rect">
            <a:avLst/>
          </a:prstGeom>
        </p:spPr>
      </p:pic>
      <p:sp>
        <p:nvSpPr>
          <p:cNvPr id="18" name="Content Placeholder 17">
            <a:extLst>
              <a:ext uri="{FF2B5EF4-FFF2-40B4-BE49-F238E27FC236}">
                <a16:creationId xmlns:a16="http://schemas.microsoft.com/office/drawing/2014/main" id="{4B21024E-9921-4135-8B77-8DFFE7F4CACF}"/>
              </a:ext>
            </a:extLst>
          </p:cNvPr>
          <p:cNvSpPr>
            <a:spLocks noGrp="1"/>
          </p:cNvSpPr>
          <p:nvPr>
            <p:ph idx="1"/>
          </p:nvPr>
        </p:nvSpPr>
        <p:spPr>
          <a:xfrm>
            <a:off x="8614786" y="2790855"/>
            <a:ext cx="3084844" cy="3311766"/>
          </a:xfrm>
        </p:spPr>
        <p:txBody>
          <a:bodyPr>
            <a:normAutofit/>
          </a:bodyPr>
          <a:lstStyle/>
          <a:p>
            <a:endParaRPr lang="en-US" sz="1600" dirty="0"/>
          </a:p>
        </p:txBody>
      </p:sp>
      <p:sp>
        <p:nvSpPr>
          <p:cNvPr id="25" name="Rectangle 24">
            <a:extLst>
              <a:ext uri="{FF2B5EF4-FFF2-40B4-BE49-F238E27FC236}">
                <a16:creationId xmlns:a16="http://schemas.microsoft.com/office/drawing/2014/main" id="{7A3E0404-86A9-40FA-8DB8-302414EE2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783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88F904-7D04-4A2E-AB02-BC17A4302E00}"/>
              </a:ext>
            </a:extLst>
          </p:cNvPr>
          <p:cNvSpPr/>
          <p:nvPr/>
        </p:nvSpPr>
        <p:spPr>
          <a:xfrm>
            <a:off x="5062890" y="2411747"/>
            <a:ext cx="6686026" cy="317009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The Willamette Valley is a fore-arc basin that formed in response to subduction of the Pacific Plate beneath the North American Plate. Tertiary marine sandstones form the basement of the Willamette Valley, which was separated from the Pacific Ocean approximately 20–16 Ma when submarine volcanic rocks were uplifted, forming the Coast Range. About 15 Ma, subareal flood basalts of the Columbia River Basalt Group (CRBG) flowed westward from eastern Oregon, covering large portions of the northern Willamette Valley. </a:t>
            </a:r>
          </a:p>
        </p:txBody>
      </p:sp>
      <p:sp>
        <p:nvSpPr>
          <p:cNvPr id="3" name="TextBox 2">
            <a:extLst>
              <a:ext uri="{FF2B5EF4-FFF2-40B4-BE49-F238E27FC236}">
                <a16:creationId xmlns:a16="http://schemas.microsoft.com/office/drawing/2014/main" id="{60936A34-C5A3-411C-A1CF-33B14BACFFA6}"/>
              </a:ext>
            </a:extLst>
          </p:cNvPr>
          <p:cNvSpPr txBox="1"/>
          <p:nvPr/>
        </p:nvSpPr>
        <p:spPr>
          <a:xfrm>
            <a:off x="3892492" y="626191"/>
            <a:ext cx="4506362"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Willamette Valley Origin</a:t>
            </a:r>
            <a:endParaRPr lang="en-US" sz="3200" dirty="0"/>
          </a:p>
        </p:txBody>
      </p:sp>
      <p:pic>
        <p:nvPicPr>
          <p:cNvPr id="5" name="Picture 4">
            <a:extLst>
              <a:ext uri="{FF2B5EF4-FFF2-40B4-BE49-F238E27FC236}">
                <a16:creationId xmlns:a16="http://schemas.microsoft.com/office/drawing/2014/main" id="{ED6BF36D-C728-4E36-BFAE-C2161CF0B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84" y="2695295"/>
            <a:ext cx="4438650" cy="2238375"/>
          </a:xfrm>
          <a:prstGeom prst="rect">
            <a:avLst/>
          </a:prstGeom>
        </p:spPr>
      </p:pic>
    </p:spTree>
    <p:extLst>
      <p:ext uri="{BB962C8B-B14F-4D97-AF65-F5344CB8AC3E}">
        <p14:creationId xmlns:p14="http://schemas.microsoft.com/office/powerpoint/2010/main" val="42412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DDDA-DE0E-4452-8F95-DDC18572B781}"/>
              </a:ext>
            </a:extLst>
          </p:cNvPr>
          <p:cNvSpPr>
            <a:spLocks noGrp="1"/>
          </p:cNvSpPr>
          <p:nvPr>
            <p:ph type="title"/>
          </p:nvPr>
        </p:nvSpPr>
        <p:spPr>
          <a:xfrm>
            <a:off x="1097280" y="286604"/>
            <a:ext cx="10058400" cy="873124"/>
          </a:xfrm>
        </p:spPr>
        <p:txBody>
          <a:bodyPr>
            <a:normAutofit/>
          </a:bodyPr>
          <a:lstStyle/>
          <a:p>
            <a:pPr algn="ctr"/>
            <a:r>
              <a:rPr lang="en-US" sz="4000" dirty="0">
                <a:latin typeface="Arial" panose="020B0604020202020204" pitchFamily="34" charset="0"/>
                <a:cs typeface="Arial" panose="020B0604020202020204" pitchFamily="34" charset="0"/>
              </a:rPr>
              <a:t>The Geologic History of the Willamette Valley</a:t>
            </a:r>
          </a:p>
        </p:txBody>
      </p:sp>
      <p:sp>
        <p:nvSpPr>
          <p:cNvPr id="3" name="Rectangle 2">
            <a:extLst>
              <a:ext uri="{FF2B5EF4-FFF2-40B4-BE49-F238E27FC236}">
                <a16:creationId xmlns:a16="http://schemas.microsoft.com/office/drawing/2014/main" id="{AA533AA6-27D0-414E-AE3E-04F4616E8606}"/>
              </a:ext>
            </a:extLst>
          </p:cNvPr>
          <p:cNvSpPr/>
          <p:nvPr/>
        </p:nvSpPr>
        <p:spPr>
          <a:xfrm>
            <a:off x="195801" y="2017192"/>
            <a:ext cx="6195374" cy="3785652"/>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About 20 mya: A shallow inland sea existed where the valley is today.  About 15 mya: Valley floor uplifted and Cascade Mountains formed creating the Willamette Valley roughly as we see it today. During the last great ice age (40 to 13 thousand years ago) the ice sheets did not reach as far south as Oregon. BUT 15-13 thousand years ago several dozen great floods - known as the Bretz Floods or Missoula Floods - occurred across the entire Columbia Basin and flooded the Willamette Valley to a depth as high as 400-feet. Much of the topsoil in the Willamette Valley was left behind by these great floods.</a:t>
            </a:r>
          </a:p>
        </p:txBody>
      </p:sp>
      <p:pic>
        <p:nvPicPr>
          <p:cNvPr id="6" name="Picture 5">
            <a:extLst>
              <a:ext uri="{FF2B5EF4-FFF2-40B4-BE49-F238E27FC236}">
                <a16:creationId xmlns:a16="http://schemas.microsoft.com/office/drawing/2014/main" id="{B4BFAE6B-E4FB-4CC5-AC7A-9189E26D1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662" y="2195831"/>
            <a:ext cx="5398537" cy="4054598"/>
          </a:xfrm>
          <a:prstGeom prst="rect">
            <a:avLst/>
          </a:prstGeom>
        </p:spPr>
      </p:pic>
    </p:spTree>
    <p:extLst>
      <p:ext uri="{BB962C8B-B14F-4D97-AF65-F5344CB8AC3E}">
        <p14:creationId xmlns:p14="http://schemas.microsoft.com/office/powerpoint/2010/main" val="215153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2BCEAA9-0B38-4BE6-8E32-F941915C06AC}"/>
              </a:ext>
            </a:extLst>
          </p:cNvPr>
          <p:cNvSpPr>
            <a:spLocks noGrp="1"/>
          </p:cNvSpPr>
          <p:nvPr>
            <p:ph type="title"/>
          </p:nvPr>
        </p:nvSpPr>
        <p:spPr>
          <a:xfrm>
            <a:off x="643467" y="516835"/>
            <a:ext cx="2994815" cy="1666501"/>
          </a:xfrm>
          <a:prstGeom prst="rect">
            <a:avLst/>
          </a:prstGeom>
        </p:spPr>
        <p:txBody>
          <a:bodyPr vert="horz" lIns="91440" tIns="45720" rIns="91440" bIns="45720" rtlCol="0" anchor="b">
            <a:normAutofit/>
          </a:bodyPr>
          <a:lstStyle/>
          <a:p>
            <a:r>
              <a:rPr lang="en-US" sz="2800" dirty="0">
                <a:solidFill>
                  <a:schemeClr val="tx1"/>
                </a:solidFill>
              </a:rPr>
              <a:t>Catastrophic Pleistocene Floods</a:t>
            </a:r>
            <a:br>
              <a:rPr lang="en-US" sz="2800" dirty="0">
                <a:solidFill>
                  <a:schemeClr val="tx1"/>
                </a:solidFill>
              </a:rPr>
            </a:br>
            <a:endParaRPr lang="en-US" sz="2800" dirty="0">
              <a:solidFill>
                <a:schemeClr val="tx1"/>
              </a:solidFill>
            </a:endParaRPr>
          </a:p>
        </p:txBody>
      </p:sp>
      <p:cxnSp>
        <p:nvCxnSpPr>
          <p:cNvPr id="15" name="Straight Connector 1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448E83-25F9-470C-8A35-7EB3EE2457EA}"/>
              </a:ext>
            </a:extLst>
          </p:cNvPr>
          <p:cNvSpPr/>
          <p:nvPr/>
        </p:nvSpPr>
        <p:spPr>
          <a:xfrm>
            <a:off x="155448" y="2546223"/>
            <a:ext cx="3648455" cy="4220321"/>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r>
              <a:rPr lang="en-US" sz="1400" dirty="0"/>
              <a:t>These catastrophic floods originated from a reoccurring glacially dammed Lake Missoula.  When the dam periodically broke, the lake drained across south-eastern Washington and flowed down the ancestral Columbia River Gorge. It back-filled into the Willamette River Valley when it reached its confluence with the Columbia River and finally deposited fine-grained silts and clay sediments on the valley’s floor. While these ice age floods left significant sediment deposits (ranging in thickness from 35-m in the northern valley to less than 5-m in the southern end), they also resulted in significant scour features that are presently acting as groundwater discharge sources that help support the hydrology of the wetland features now established around many of them.  </a:t>
            </a:r>
          </a:p>
        </p:txBody>
      </p:sp>
      <p:pic>
        <p:nvPicPr>
          <p:cNvPr id="3" name="Picture 2" descr="A close up of a map&#10;&#10;Description automatically generated">
            <a:extLst>
              <a:ext uri="{FF2B5EF4-FFF2-40B4-BE49-F238E27FC236}">
                <a16:creationId xmlns:a16="http://schemas.microsoft.com/office/drawing/2014/main" id="{6EC1BB93-F235-469F-9317-571A4FB70A3F}"/>
              </a:ext>
            </a:extLst>
          </p:cNvPr>
          <p:cNvPicPr>
            <a:picLocks noChangeAspect="1"/>
          </p:cNvPicPr>
          <p:nvPr/>
        </p:nvPicPr>
        <p:blipFill rotWithShape="1">
          <a:blip r:embed="rId3">
            <a:extLst>
              <a:ext uri="{28A0092B-C50C-407E-A947-70E740481C1C}">
                <a14:useLocalDpi xmlns:a14="http://schemas.microsoft.com/office/drawing/2010/main" val="0"/>
              </a:ext>
            </a:extLst>
          </a:blip>
          <a:srcRect r="17925"/>
          <a:stretch/>
        </p:blipFill>
        <p:spPr>
          <a:xfrm>
            <a:off x="4059920" y="1"/>
            <a:ext cx="4016408" cy="3401058"/>
          </a:xfrm>
          <a:prstGeom prst="rect">
            <a:avLst/>
          </a:prstGeom>
        </p:spPr>
      </p:pic>
      <p:pic>
        <p:nvPicPr>
          <p:cNvPr id="6" name="Content Placeholder 5" descr="A picture containing reptile, text, animal&#10;&#10;Description automatically generated">
            <a:extLst>
              <a:ext uri="{FF2B5EF4-FFF2-40B4-BE49-F238E27FC236}">
                <a16:creationId xmlns:a16="http://schemas.microsoft.com/office/drawing/2014/main" id="{776136FB-9F29-4C65-AF87-43480289ED9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615" r="2941" b="-3"/>
          <a:stretch/>
        </p:blipFill>
        <p:spPr>
          <a:xfrm>
            <a:off x="8175592" y="-1"/>
            <a:ext cx="4016408" cy="3383280"/>
          </a:xfrm>
          <a:prstGeom prst="rect">
            <a:avLst/>
          </a:prstGeom>
        </p:spPr>
      </p:pic>
      <p:pic>
        <p:nvPicPr>
          <p:cNvPr id="7" name="Picture 6" descr="A picture containing text, map&#10;&#10;Description automatically generated">
            <a:extLst>
              <a:ext uri="{FF2B5EF4-FFF2-40B4-BE49-F238E27FC236}">
                <a16:creationId xmlns:a16="http://schemas.microsoft.com/office/drawing/2014/main" id="{5D320A3F-524C-47F6-85F0-4F7DAFB6607C}"/>
              </a:ext>
            </a:extLst>
          </p:cNvPr>
          <p:cNvPicPr>
            <a:picLocks noChangeAspect="1"/>
          </p:cNvPicPr>
          <p:nvPr/>
        </p:nvPicPr>
        <p:blipFill rotWithShape="1">
          <a:blip r:embed="rId5">
            <a:extLst>
              <a:ext uri="{28A0092B-C50C-407E-A947-70E740481C1C}">
                <a14:useLocalDpi xmlns:a14="http://schemas.microsoft.com/office/drawing/2010/main" val="0"/>
              </a:ext>
            </a:extLst>
          </a:blip>
          <a:srcRect l="23099" r="10635" b="2"/>
          <a:stretch/>
        </p:blipFill>
        <p:spPr>
          <a:xfrm>
            <a:off x="4059924" y="3474720"/>
            <a:ext cx="4021571" cy="3383280"/>
          </a:xfrm>
          <a:prstGeom prst="rect">
            <a:avLst/>
          </a:prstGeom>
        </p:spPr>
      </p:pic>
      <p:pic>
        <p:nvPicPr>
          <p:cNvPr id="8" name="Picture 7" descr="A close up of a rock&#10;&#10;Description automatically generated">
            <a:extLst>
              <a:ext uri="{FF2B5EF4-FFF2-40B4-BE49-F238E27FC236}">
                <a16:creationId xmlns:a16="http://schemas.microsoft.com/office/drawing/2014/main" id="{C4C6753B-AE4F-4BC6-BB0D-73DBB7BC3AF3}"/>
              </a:ext>
            </a:extLst>
          </p:cNvPr>
          <p:cNvPicPr>
            <a:picLocks noChangeAspect="1"/>
          </p:cNvPicPr>
          <p:nvPr/>
        </p:nvPicPr>
        <p:blipFill rotWithShape="1">
          <a:blip r:embed="rId6">
            <a:extLst>
              <a:ext uri="{28A0092B-C50C-407E-A947-70E740481C1C}">
                <a14:useLocalDpi xmlns:a14="http://schemas.microsoft.com/office/drawing/2010/main" val="0"/>
              </a:ext>
            </a:extLst>
          </a:blip>
          <a:srcRect l="12945" r="7955" b="1"/>
          <a:stretch/>
        </p:blipFill>
        <p:spPr>
          <a:xfrm>
            <a:off x="8170428" y="3474720"/>
            <a:ext cx="4021571" cy="3383280"/>
          </a:xfrm>
          <a:prstGeom prst="rect">
            <a:avLst/>
          </a:prstGeom>
        </p:spPr>
      </p:pic>
    </p:spTree>
    <p:extLst>
      <p:ext uri="{BB962C8B-B14F-4D97-AF65-F5344CB8AC3E}">
        <p14:creationId xmlns:p14="http://schemas.microsoft.com/office/powerpoint/2010/main" val="2405072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2497AD7-494E-467E-8084-3B7B78A92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4F442B-4722-4EB2-B021-AD3D199995BC}"/>
              </a:ext>
            </a:extLst>
          </p:cNvPr>
          <p:cNvSpPr>
            <a:spLocks noGrp="1"/>
          </p:cNvSpPr>
          <p:nvPr>
            <p:ph type="title"/>
          </p:nvPr>
        </p:nvSpPr>
        <p:spPr>
          <a:xfrm>
            <a:off x="1097280" y="286603"/>
            <a:ext cx="4712571" cy="1450757"/>
          </a:xfrm>
        </p:spPr>
        <p:txBody>
          <a:bodyPr>
            <a:normAutofit/>
          </a:bodyPr>
          <a:lstStyle/>
          <a:p>
            <a:r>
              <a:rPr lang="en-US" sz="3100" dirty="0">
                <a:latin typeface="Arial" panose="020B0604020202020204" pitchFamily="34" charset="0"/>
                <a:cs typeface="Arial" panose="020B0604020202020204" pitchFamily="34" charset="0"/>
              </a:rPr>
              <a:t>Native Americans of the Willamette Valley, Oregon</a:t>
            </a:r>
          </a:p>
        </p:txBody>
      </p:sp>
      <p:cxnSp>
        <p:nvCxnSpPr>
          <p:cNvPr id="39" name="Straight Connector 38">
            <a:extLst>
              <a:ext uri="{FF2B5EF4-FFF2-40B4-BE49-F238E27FC236}">
                <a16:creationId xmlns:a16="http://schemas.microsoft.com/office/drawing/2014/main" id="{083CCEFB-C9A4-47E8-8467-3574B0C254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6411" y="1922415"/>
            <a:ext cx="46634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5F4A0A-9ED6-4521-97C1-49D4053D95FC}"/>
              </a:ext>
            </a:extLst>
          </p:cNvPr>
          <p:cNvSpPr>
            <a:spLocks noGrp="1"/>
          </p:cNvSpPr>
          <p:nvPr>
            <p:ph idx="1"/>
          </p:nvPr>
        </p:nvSpPr>
        <p:spPr>
          <a:xfrm>
            <a:off x="1097280" y="2108201"/>
            <a:ext cx="4712571" cy="3760891"/>
          </a:xfrm>
        </p:spPr>
        <p:txBody>
          <a:bodyPr>
            <a:normAutofit/>
          </a:bodyPr>
          <a:lstStyle/>
          <a:p>
            <a:r>
              <a:rPr lang="en-US" dirty="0">
                <a:latin typeface="Arial" panose="020B0604020202020204" pitchFamily="34" charset="0"/>
                <a:cs typeface="Arial" panose="020B0604020202020204" pitchFamily="34" charset="0"/>
              </a:rPr>
              <a:t>When early European settlers arrived in the area that we now call Western Oregon, they encountered a landscape quite different from what we see today. Much of the Willamette Valley was an open oak savannah, interdigitated with curvilinear swales of wet-grass prairie and convex ridges of upland prairie, reflecting centuries of intermittent aboriginal and natural lightning set prairie fires. </a:t>
            </a:r>
          </a:p>
        </p:txBody>
      </p:sp>
      <p:pic>
        <p:nvPicPr>
          <p:cNvPr id="6" name="Picture 5" descr="A close up of a flower&#10;&#10;Description automatically generated">
            <a:extLst>
              <a:ext uri="{FF2B5EF4-FFF2-40B4-BE49-F238E27FC236}">
                <a16:creationId xmlns:a16="http://schemas.microsoft.com/office/drawing/2014/main" id="{9E76ACDC-B37D-43E1-AF7B-23A91A4F4CA1}"/>
              </a:ext>
            </a:extLst>
          </p:cNvPr>
          <p:cNvPicPr>
            <a:picLocks noChangeAspect="1"/>
          </p:cNvPicPr>
          <p:nvPr/>
        </p:nvPicPr>
        <p:blipFill rotWithShape="1">
          <a:blip r:embed="rId3">
            <a:extLst>
              <a:ext uri="{28A0092B-C50C-407E-A947-70E740481C1C}">
                <a14:useLocalDpi xmlns:a14="http://schemas.microsoft.com/office/drawing/2010/main" val="0"/>
              </a:ext>
            </a:extLst>
          </a:blip>
          <a:srcRect l="9590" r="4801" b="2"/>
          <a:stretch/>
        </p:blipFill>
        <p:spPr>
          <a:xfrm>
            <a:off x="6265647" y="-4"/>
            <a:ext cx="2917456" cy="3407774"/>
          </a:xfrm>
          <a:prstGeom prst="rect">
            <a:avLst/>
          </a:prstGeom>
        </p:spPr>
      </p:pic>
      <p:pic>
        <p:nvPicPr>
          <p:cNvPr id="5" name="Picture 4" descr="A flower in a field&#10;&#10;Description automatically generated">
            <a:extLst>
              <a:ext uri="{FF2B5EF4-FFF2-40B4-BE49-F238E27FC236}">
                <a16:creationId xmlns:a16="http://schemas.microsoft.com/office/drawing/2014/main" id="{DE9067E7-9B33-4AE3-A733-E59B3CB40D6D}"/>
              </a:ext>
            </a:extLst>
          </p:cNvPr>
          <p:cNvPicPr>
            <a:picLocks noChangeAspect="1"/>
          </p:cNvPicPr>
          <p:nvPr/>
        </p:nvPicPr>
        <p:blipFill rotWithShape="1">
          <a:blip r:embed="rId4">
            <a:extLst>
              <a:ext uri="{28A0092B-C50C-407E-A947-70E740481C1C}">
                <a14:useLocalDpi xmlns:a14="http://schemas.microsoft.com/office/drawing/2010/main" val="0"/>
              </a:ext>
            </a:extLst>
          </a:blip>
          <a:srcRect r="-2" b="3527"/>
          <a:stretch/>
        </p:blipFill>
        <p:spPr>
          <a:xfrm>
            <a:off x="9274543" y="-2655"/>
            <a:ext cx="2917457" cy="3407774"/>
          </a:xfrm>
          <a:prstGeom prst="rect">
            <a:avLst/>
          </a:prstGeom>
        </p:spPr>
      </p:pic>
      <p:pic>
        <p:nvPicPr>
          <p:cNvPr id="8" name="Picture 7" descr="A close up of a dry grass field&#10;&#10;Description automatically generated">
            <a:extLst>
              <a:ext uri="{FF2B5EF4-FFF2-40B4-BE49-F238E27FC236}">
                <a16:creationId xmlns:a16="http://schemas.microsoft.com/office/drawing/2014/main" id="{C0694E27-996D-4394-8D81-01A41D50966F}"/>
              </a:ext>
            </a:extLst>
          </p:cNvPr>
          <p:cNvPicPr>
            <a:picLocks noChangeAspect="1"/>
          </p:cNvPicPr>
          <p:nvPr/>
        </p:nvPicPr>
        <p:blipFill rotWithShape="1">
          <a:blip r:embed="rId5">
            <a:extLst>
              <a:ext uri="{28A0092B-C50C-407E-A947-70E740481C1C}">
                <a14:useLocalDpi xmlns:a14="http://schemas.microsoft.com/office/drawing/2010/main" val="0"/>
              </a:ext>
            </a:extLst>
          </a:blip>
          <a:srcRect t="5365" r="1" b="9790"/>
          <a:stretch/>
        </p:blipFill>
        <p:spPr>
          <a:xfrm>
            <a:off x="6265647" y="3494318"/>
            <a:ext cx="5926353" cy="2903831"/>
          </a:xfrm>
          <a:prstGeom prst="rect">
            <a:avLst/>
          </a:prstGeom>
        </p:spPr>
      </p:pic>
      <p:sp>
        <p:nvSpPr>
          <p:cNvPr id="41" name="Rectangle 40">
            <a:extLst>
              <a:ext uri="{FF2B5EF4-FFF2-40B4-BE49-F238E27FC236}">
                <a16:creationId xmlns:a16="http://schemas.microsoft.com/office/drawing/2014/main" id="{9F8411DF-B411-42CF-B66E-D83DCDC33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F5A3F"/>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131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tar in the sky&#10;&#10;Description automatically generated">
            <a:extLst>
              <a:ext uri="{FF2B5EF4-FFF2-40B4-BE49-F238E27FC236}">
                <a16:creationId xmlns:a16="http://schemas.microsoft.com/office/drawing/2014/main" id="{9DDAE13B-5745-44A3-AEED-EFC60A089ED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Oval 1">
            <a:extLst>
              <a:ext uri="{FF2B5EF4-FFF2-40B4-BE49-F238E27FC236}">
                <a16:creationId xmlns:a16="http://schemas.microsoft.com/office/drawing/2014/main" id="{5D8A4DC6-135B-414A-B8A7-76609A34400F}"/>
              </a:ext>
            </a:extLst>
          </p:cNvPr>
          <p:cNvSpPr/>
          <p:nvPr/>
        </p:nvSpPr>
        <p:spPr>
          <a:xfrm>
            <a:off x="3871245" y="2119357"/>
            <a:ext cx="213645" cy="222192"/>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178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A group of people riding on the back of a horse&#10;&#10;Description automatically generated">
            <a:extLst>
              <a:ext uri="{FF2B5EF4-FFF2-40B4-BE49-F238E27FC236}">
                <a16:creationId xmlns:a16="http://schemas.microsoft.com/office/drawing/2014/main" id="{5DD73BAA-1F0A-4D71-A4EA-E7BCC5C64827}"/>
              </a:ext>
            </a:extLst>
          </p:cNvPr>
          <p:cNvPicPr>
            <a:picLocks noChangeAspect="1"/>
          </p:cNvPicPr>
          <p:nvPr/>
        </p:nvPicPr>
        <p:blipFill rotWithShape="1">
          <a:blip r:embed="rId3">
            <a:extLst>
              <a:ext uri="{28A0092B-C50C-407E-A947-70E740481C1C}">
                <a14:useLocalDpi xmlns:a14="http://schemas.microsoft.com/office/drawing/2010/main" val="0"/>
              </a:ext>
            </a:extLst>
          </a:blip>
          <a:srcRect l="5347"/>
          <a:stretch/>
        </p:blipFill>
        <p:spPr>
          <a:xfrm>
            <a:off x="20" y="3579"/>
            <a:ext cx="6014565" cy="6854421"/>
          </a:xfrm>
          <a:prstGeom prst="rect">
            <a:avLst/>
          </a:prstGeom>
        </p:spPr>
      </p:pic>
      <p:sp>
        <p:nvSpPr>
          <p:cNvPr id="44" name="Rectangle 43">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3B6518-0857-4FA0-ABC1-211BDDC2CE46}"/>
              </a:ext>
            </a:extLst>
          </p:cNvPr>
          <p:cNvSpPr>
            <a:spLocks noGrp="1"/>
          </p:cNvSpPr>
          <p:nvPr>
            <p:ph type="title"/>
          </p:nvPr>
        </p:nvSpPr>
        <p:spPr>
          <a:xfrm>
            <a:off x="1021543" y="1480782"/>
            <a:ext cx="3971498" cy="3896436"/>
          </a:xfrm>
        </p:spPr>
        <p:txBody>
          <a:bodyPr anchor="ctr">
            <a:normAutofit/>
          </a:bodyPr>
          <a:lstStyle/>
          <a:p>
            <a:pPr algn="ctr"/>
            <a:r>
              <a:rPr lang="en-US" dirty="0">
                <a:solidFill>
                  <a:schemeClr val="tx1"/>
                </a:solidFill>
                <a:latin typeface="Arial" panose="020B0604020202020204" pitchFamily="34" charset="0"/>
                <a:cs typeface="Arial" panose="020B0604020202020204" pitchFamily="34" charset="0"/>
              </a:rPr>
              <a:t>Native Americans of the Willamette Valley, Oregon</a:t>
            </a:r>
          </a:p>
        </p:txBody>
      </p:sp>
      <p:pic>
        <p:nvPicPr>
          <p:cNvPr id="8" name="Picture 7" descr="A picture containing indoor, wall, sky, table&#10;&#10;Description automatically generated">
            <a:extLst>
              <a:ext uri="{FF2B5EF4-FFF2-40B4-BE49-F238E27FC236}">
                <a16:creationId xmlns:a16="http://schemas.microsoft.com/office/drawing/2014/main" id="{9D0B6FB8-C54C-4889-A9A3-8CAD733F2F11}"/>
              </a:ext>
            </a:extLst>
          </p:cNvPr>
          <p:cNvPicPr>
            <a:picLocks noChangeAspect="1"/>
          </p:cNvPicPr>
          <p:nvPr/>
        </p:nvPicPr>
        <p:blipFill rotWithShape="1">
          <a:blip r:embed="rId4">
            <a:extLst>
              <a:ext uri="{28A0092B-C50C-407E-A947-70E740481C1C}">
                <a14:useLocalDpi xmlns:a14="http://schemas.microsoft.com/office/drawing/2010/main" val="0"/>
              </a:ext>
            </a:extLst>
          </a:blip>
          <a:srcRect t="30222" r="-3" b="4965"/>
          <a:stretch/>
        </p:blipFill>
        <p:spPr>
          <a:xfrm>
            <a:off x="6883399" y="184626"/>
            <a:ext cx="4516920" cy="2385915"/>
          </a:xfrm>
          <a:prstGeom prst="rect">
            <a:avLst/>
          </a:prstGeom>
        </p:spPr>
      </p:pic>
      <p:sp>
        <p:nvSpPr>
          <p:cNvPr id="3" name="Content Placeholder 2">
            <a:extLst>
              <a:ext uri="{FF2B5EF4-FFF2-40B4-BE49-F238E27FC236}">
                <a16:creationId xmlns:a16="http://schemas.microsoft.com/office/drawing/2014/main" id="{FCB40924-D5D2-415F-A410-82279A92C089}"/>
              </a:ext>
            </a:extLst>
          </p:cNvPr>
          <p:cNvSpPr>
            <a:spLocks noGrp="1"/>
          </p:cNvSpPr>
          <p:nvPr>
            <p:ph idx="1"/>
          </p:nvPr>
        </p:nvSpPr>
        <p:spPr>
          <a:xfrm>
            <a:off x="6364792" y="2755167"/>
            <a:ext cx="5554133" cy="2375756"/>
          </a:xfrm>
        </p:spPr>
        <p:txBody>
          <a:bodyPr anchor="t">
            <a:noAutofit/>
          </a:bodyPr>
          <a:lstStyle/>
          <a:p>
            <a:pPr marL="0" indent="0">
              <a:lnSpc>
                <a:spcPct val="90000"/>
              </a:lnSpc>
              <a:buNone/>
            </a:pPr>
            <a:r>
              <a:rPr lang="en-US" sz="1600" dirty="0">
                <a:latin typeface="Arial" panose="020B0604020202020204" pitchFamily="34" charset="0"/>
                <a:cs typeface="Arial" panose="020B0604020202020204" pitchFamily="34" charset="0"/>
              </a:rPr>
              <a:t>A branch of the Chinooks called the Clackamas lived along the Willamette River near the Oaks Bottom area and traded with the Kalapuyan to the south near the Willamette Falls, where they also fished for salmon. They were peaceful people whose lively-hood revolved around fishing, hunting, gathering, and trading. During the winter, the Clackamas lived in cedar plank lodges that provided shelter for three or four families. </a:t>
            </a:r>
          </a:p>
          <a:p>
            <a:pPr marL="0" indent="0">
              <a:lnSpc>
                <a:spcPct val="90000"/>
              </a:lnSpc>
              <a:buNone/>
            </a:pPr>
            <a:r>
              <a:rPr lang="en-US" sz="1600" dirty="0">
                <a:latin typeface="Arial" panose="020B0604020202020204" pitchFamily="34" charset="0"/>
                <a:cs typeface="Arial" panose="020B0604020202020204" pitchFamily="34" charset="0"/>
              </a:rPr>
              <a:t>With low immunity to smallpox, measles, malaria, and venereal diseases introduced by European fur traders in the late 1700s, most of the Chinooks and other Willamette Valley Native peoples were dead before the mid 1800s, Their totems, built to help record their tribal histories and cultural ways, were burned by European missionaries while the U.S. Calvary forced the remaining living native Americans to stay on reservations so the European settlers could steal their traditional hunting and fishing territories.</a:t>
            </a:r>
          </a:p>
        </p:txBody>
      </p:sp>
    </p:spTree>
    <p:extLst>
      <p:ext uri="{BB962C8B-B14F-4D97-AF65-F5344CB8AC3E}">
        <p14:creationId xmlns:p14="http://schemas.microsoft.com/office/powerpoint/2010/main" val="4071401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8F49C9-FFBF-448D-A143-47C202491EA5}"/>
              </a:ext>
            </a:extLst>
          </p:cNvPr>
          <p:cNvSpPr>
            <a:spLocks noGrp="1"/>
          </p:cNvSpPr>
          <p:nvPr>
            <p:ph type="title"/>
          </p:nvPr>
        </p:nvSpPr>
        <p:spPr>
          <a:xfrm>
            <a:off x="459439" y="525995"/>
            <a:ext cx="6396246" cy="1193432"/>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General Land Office Survey</a:t>
            </a:r>
          </a:p>
        </p:txBody>
      </p:sp>
      <p:cxnSp>
        <p:nvCxnSpPr>
          <p:cNvPr id="43" name="Straight Connector 4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212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FB3BDC-2835-4912-82A6-424DADA046BB}"/>
              </a:ext>
            </a:extLst>
          </p:cNvPr>
          <p:cNvSpPr>
            <a:spLocks noGrp="1"/>
          </p:cNvSpPr>
          <p:nvPr>
            <p:ph idx="1"/>
          </p:nvPr>
        </p:nvSpPr>
        <p:spPr>
          <a:xfrm>
            <a:off x="101608" y="2396488"/>
            <a:ext cx="7331455" cy="3944677"/>
          </a:xfrm>
        </p:spPr>
        <p:txBody>
          <a:bodyPr>
            <a:noAutofit/>
          </a:bodyPr>
          <a:lstStyle/>
          <a:p>
            <a:r>
              <a:rPr lang="en-US" sz="1600" dirty="0">
                <a:solidFill>
                  <a:schemeClr val="tx1"/>
                </a:solidFill>
                <a:latin typeface="Arial" panose="020B0604020202020204" pitchFamily="34" charset="0"/>
                <a:cs typeface="Arial" panose="020B0604020202020204" pitchFamily="34" charset="0"/>
              </a:rPr>
              <a:t>The General Land Office (GLO) oversaw the surveying, platting, and sale of public lands in the Western United States and administration of the Homestead Act.  Under the Donation Land Claim Act, for a small filing fee, single white citizens who had arrived prior to December 1, 1850 were  allowed to claim 320 acres, married couples 640 acres. </a:t>
            </a:r>
          </a:p>
          <a:p>
            <a:r>
              <a:rPr lang="en-US" sz="1600" dirty="0">
                <a:solidFill>
                  <a:schemeClr val="tx1"/>
                </a:solidFill>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Government surveyors, who recorded the terrain and soil types, water bodies, types of trees, and undergrowth in field notebooks and on sketch maps as they traveled along every section line in 1851 and 1852, presented a more precise description of the Sellwood-Moreland landscape. </a:t>
            </a:r>
          </a:p>
          <a:p>
            <a:pPr>
              <a:spcBef>
                <a:spcPts val="0"/>
              </a:spcBef>
            </a:pPr>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John Sellwood, the namesake of the Sellwood-Westmoreland neighborhood, acquired the 32I-acre parcel in the original Henderson Luelling and William Meek donation land claims from Henry Miller and Joseph Lambert in 1866.</a:t>
            </a:r>
          </a:p>
          <a:p>
            <a:pPr>
              <a:spcBef>
                <a:spcPts val="0"/>
              </a:spcBef>
            </a:pPr>
            <a:endParaRPr lang="en-US" sz="1800" dirty="0">
              <a:solidFill>
                <a:schemeClr val="tx1"/>
              </a:solidFill>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C9AD609-35B9-4159-A735-41978EBA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656" y="910379"/>
            <a:ext cx="1819033" cy="209084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C81A277B-ED6B-4851-9C2E-AD33A9FAA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9929" y="1158729"/>
            <a:ext cx="1843100" cy="1583913"/>
          </a:xfrm>
          <a:prstGeom prst="rect">
            <a:avLst/>
          </a:prstGeom>
        </p:spPr>
      </p:pic>
      <p:pic>
        <p:nvPicPr>
          <p:cNvPr id="9" name="Picture 8" descr="A close up of a map&#10;&#10;Description automatically generated">
            <a:extLst>
              <a:ext uri="{FF2B5EF4-FFF2-40B4-BE49-F238E27FC236}">
                <a16:creationId xmlns:a16="http://schemas.microsoft.com/office/drawing/2014/main" id="{5C25F092-0EE7-4BAE-B7DE-D21E9AF65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231" y="3600097"/>
            <a:ext cx="3696712" cy="2624666"/>
          </a:xfrm>
          <a:prstGeom prst="rect">
            <a:avLst/>
          </a:prstGeom>
        </p:spPr>
      </p:pic>
    </p:spTree>
    <p:extLst>
      <p:ext uri="{BB962C8B-B14F-4D97-AF65-F5344CB8AC3E}">
        <p14:creationId xmlns:p14="http://schemas.microsoft.com/office/powerpoint/2010/main" val="27185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DB4E600-542F-4F8E-B15F-A297F5949025}"/>
              </a:ext>
            </a:extLst>
          </p:cNvPr>
          <p:cNvSpPr>
            <a:spLocks noGrp="1"/>
          </p:cNvSpPr>
          <p:nvPr>
            <p:ph type="title"/>
          </p:nvPr>
        </p:nvSpPr>
        <p:spPr>
          <a:xfrm>
            <a:off x="1097280" y="516835"/>
            <a:ext cx="5977937"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Oaks Bottom Wildlife Refuge Surrounding Area Recent History</a:t>
            </a:r>
            <a:endParaRPr lang="en-US" sz="3700" dirty="0">
              <a:solidFill>
                <a:srgbClr val="FFFFFF"/>
              </a:solidFill>
            </a:endParaRPr>
          </a:p>
        </p:txBody>
      </p:sp>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CB0CDF-D3EF-44E6-92D5-96335A20F0F7}"/>
              </a:ext>
            </a:extLst>
          </p:cNvPr>
          <p:cNvSpPr>
            <a:spLocks noGrp="1"/>
          </p:cNvSpPr>
          <p:nvPr>
            <p:ph idx="1"/>
          </p:nvPr>
        </p:nvSpPr>
        <p:spPr>
          <a:xfrm>
            <a:off x="86628" y="2546224"/>
            <a:ext cx="7257448" cy="4311771"/>
          </a:xfrm>
        </p:spPr>
        <p:txBody>
          <a:bodyPr>
            <a:normAutofit/>
          </a:bodyPr>
          <a:lstStyle/>
          <a:p>
            <a:pPr>
              <a:lnSpc>
                <a:spcPct val="90000"/>
              </a:lnSpc>
            </a:pPr>
            <a:r>
              <a:rPr lang="en-US" sz="1600" dirty="0">
                <a:solidFill>
                  <a:srgbClr val="FFFFFF"/>
                </a:solidFill>
                <a:latin typeface="Arial" panose="020B0604020202020204" pitchFamily="34" charset="0"/>
                <a:cs typeface="Arial" panose="020B0604020202020204" pitchFamily="34" charset="0"/>
              </a:rPr>
              <a:t>By the early 1900s, two interurban rail lines linked the Cities of Gresham and Portland. One line ran down East Burnside (paralleling the current Max Blue Line) through the northern portion of Centennial and the other ran along Johnson Creek and the Willamette River (along what is now the Springwater Corridor). Residential development naturally occurred along these lines.</a:t>
            </a:r>
          </a:p>
          <a:p>
            <a:pPr>
              <a:lnSpc>
                <a:spcPct val="90000"/>
              </a:lnSpc>
            </a:pPr>
            <a:r>
              <a:rPr lang="en-US" sz="1600" dirty="0">
                <a:solidFill>
                  <a:srgbClr val="FFFFFF"/>
                </a:solidFill>
                <a:latin typeface="Arial" panose="020B0604020202020204" pitchFamily="34" charset="0"/>
                <a:cs typeface="Arial" panose="020B0604020202020204" pitchFamily="34" charset="0"/>
              </a:rPr>
              <a:t>In the 1930s, the Work Projects Association (WPA) attempted to control flooding by widening, deepening, and rock-lining Johnson Creek, creating a dredged channel in 15 of the 25-stream miles. Dirt was used to fill in much of the historic wetland and floodplain. In later decades, towns and neighborhoods were built up to the creek banks.  </a:t>
            </a:r>
          </a:p>
          <a:p>
            <a:pPr>
              <a:lnSpc>
                <a:spcPct val="90000"/>
              </a:lnSpc>
            </a:pPr>
            <a:r>
              <a:rPr lang="en-US" sz="1600" dirty="0">
                <a:solidFill>
                  <a:srgbClr val="FFFFFF"/>
                </a:solidFill>
                <a:latin typeface="Arial" panose="020B0604020202020204" pitchFamily="34" charset="0"/>
                <a:cs typeface="Arial" panose="020B0604020202020204" pitchFamily="34" charset="0"/>
              </a:rPr>
              <a:t>These kinds of actions became commonly applied long into the future over entire watersheds and cumulatively resulted in the disconnection of rivers and creeks from their floodplains, degrading channels, displacing bank stabilizing and water shading vegetation, removing large wood (and large wood recruitment) critical to fish and wildlife, removing riparian habitat, and substantially altering overall stream and river configuration.</a:t>
            </a:r>
          </a:p>
          <a:p>
            <a:pPr>
              <a:lnSpc>
                <a:spcPct val="90000"/>
              </a:lnSpc>
            </a:pPr>
            <a:endParaRPr lang="en-US" sz="1100" dirty="0">
              <a:solidFill>
                <a:srgbClr val="FFFFFF"/>
              </a:solidFill>
            </a:endParaRPr>
          </a:p>
        </p:txBody>
      </p:sp>
      <p:pic>
        <p:nvPicPr>
          <p:cNvPr id="4" name="Picture 3" descr="A picture containing outdoor, sky, ground, tree&#10;&#10;Description automatically generated">
            <a:extLst>
              <a:ext uri="{FF2B5EF4-FFF2-40B4-BE49-F238E27FC236}">
                <a16:creationId xmlns:a16="http://schemas.microsoft.com/office/drawing/2014/main" id="{BBE4A921-A346-4B81-91B5-7BF50DC53AC6}"/>
              </a:ext>
            </a:extLst>
          </p:cNvPr>
          <p:cNvPicPr>
            <a:picLocks noChangeAspect="1"/>
          </p:cNvPicPr>
          <p:nvPr/>
        </p:nvPicPr>
        <p:blipFill rotWithShape="1">
          <a:blip r:embed="rId3">
            <a:extLst>
              <a:ext uri="{28A0092B-C50C-407E-A947-70E740481C1C}">
                <a14:useLocalDpi xmlns:a14="http://schemas.microsoft.com/office/drawing/2010/main" val="0"/>
              </a:ext>
            </a:extLst>
          </a:blip>
          <a:srcRect r="10954"/>
          <a:stretch/>
        </p:blipFill>
        <p:spPr>
          <a:xfrm>
            <a:off x="7611902" y="10"/>
            <a:ext cx="4580097" cy="6857990"/>
          </a:xfrm>
          <a:prstGeom prst="rect">
            <a:avLst/>
          </a:prstGeom>
        </p:spPr>
      </p:pic>
    </p:spTree>
    <p:extLst>
      <p:ext uri="{BB962C8B-B14F-4D97-AF65-F5344CB8AC3E}">
        <p14:creationId xmlns:p14="http://schemas.microsoft.com/office/powerpoint/2010/main" val="1271548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9" name="Picture 8" descr="A black and white photo of a person&#10;&#10;Description automatically generated">
            <a:extLst>
              <a:ext uri="{FF2B5EF4-FFF2-40B4-BE49-F238E27FC236}">
                <a16:creationId xmlns:a16="http://schemas.microsoft.com/office/drawing/2014/main" id="{A4DE53E0-DC3D-4149-A8EA-4D2BD4965317}"/>
              </a:ext>
            </a:extLst>
          </p:cNvPr>
          <p:cNvPicPr>
            <a:picLocks noChangeAspect="1"/>
          </p:cNvPicPr>
          <p:nvPr/>
        </p:nvPicPr>
        <p:blipFill rotWithShape="1">
          <a:blip r:embed="rId2">
            <a:extLst>
              <a:ext uri="{28A0092B-C50C-407E-A947-70E740481C1C}">
                <a14:useLocalDpi xmlns:a14="http://schemas.microsoft.com/office/drawing/2010/main" val="0"/>
              </a:ext>
            </a:extLst>
          </a:blip>
          <a:srcRect l="3444" r="16169"/>
          <a:stretch/>
        </p:blipFill>
        <p:spPr>
          <a:xfrm>
            <a:off x="2843" y="10"/>
            <a:ext cx="7526128" cy="6857990"/>
          </a:xfrm>
          <a:prstGeom prst="rect">
            <a:avLst/>
          </a:prstGeom>
        </p:spPr>
      </p:pic>
      <p:sp>
        <p:nvSpPr>
          <p:cNvPr id="75" name="Rectangle 74">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30593E-DE8C-475A-AB08-BBF51A563D20}"/>
              </a:ext>
            </a:extLst>
          </p:cNvPr>
          <p:cNvSpPr>
            <a:spLocks noGrp="1"/>
          </p:cNvSpPr>
          <p:nvPr>
            <p:ph type="title"/>
          </p:nvPr>
        </p:nvSpPr>
        <p:spPr>
          <a:xfrm>
            <a:off x="948648" y="1419273"/>
            <a:ext cx="3153580" cy="1358188"/>
          </a:xfrm>
        </p:spPr>
        <p:txBody>
          <a:bodyPr vert="horz" lIns="91440" tIns="45720" rIns="91440" bIns="45720" rtlCol="0">
            <a:normAutofit/>
          </a:bodyPr>
          <a:lstStyle/>
          <a:p>
            <a:r>
              <a:rPr lang="en-US" sz="2800" dirty="0">
                <a:solidFill>
                  <a:schemeClr val="tx1"/>
                </a:solidFill>
              </a:rPr>
              <a:t>Work Projects Association Dam Construction </a:t>
            </a:r>
          </a:p>
        </p:txBody>
      </p:sp>
      <p:cxnSp>
        <p:nvCxnSpPr>
          <p:cNvPr id="77" name="Straight Connector 76">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Content Placeholder 69">
            <a:extLst>
              <a:ext uri="{FF2B5EF4-FFF2-40B4-BE49-F238E27FC236}">
                <a16:creationId xmlns:a16="http://schemas.microsoft.com/office/drawing/2014/main" id="{AD632D04-73C7-4B37-9EB1-68516AD9CBE9}"/>
              </a:ext>
            </a:extLst>
          </p:cNvPr>
          <p:cNvSpPr>
            <a:spLocks noGrp="1"/>
          </p:cNvSpPr>
          <p:nvPr>
            <p:ph idx="1"/>
          </p:nvPr>
        </p:nvSpPr>
        <p:spPr>
          <a:xfrm>
            <a:off x="948648" y="2978254"/>
            <a:ext cx="3153580" cy="2444238"/>
          </a:xfrm>
        </p:spPr>
        <p:txBody>
          <a:bodyPr>
            <a:normAutofit/>
          </a:bodyPr>
          <a:lstStyle/>
          <a:p>
            <a:r>
              <a:rPr lang="en-US" sz="1800" dirty="0">
                <a:solidFill>
                  <a:schemeClr val="tx1"/>
                </a:solidFill>
                <a:latin typeface="Arial" panose="020B0604020202020204" pitchFamily="34" charset="0"/>
                <a:cs typeface="Arial" panose="020B0604020202020204" pitchFamily="34" charset="0"/>
              </a:rPr>
              <a:t>Built to create a renewable energy resource, navigation, irrigation, and flood control but have proven to be a major impediment to the survival and sustainability of native wild salmonid populations in the region</a:t>
            </a:r>
            <a:r>
              <a:rPr lang="en-US" sz="1600" dirty="0">
                <a:solidFill>
                  <a:schemeClr val="tx1"/>
                </a:solidFill>
              </a:rPr>
              <a:t>.</a:t>
            </a:r>
          </a:p>
        </p:txBody>
      </p:sp>
      <p:pic>
        <p:nvPicPr>
          <p:cNvPr id="5" name="Content Placeholder 4" descr="A black and white photo of an old building&#10;&#10;Description automatically generated">
            <a:extLst>
              <a:ext uri="{FF2B5EF4-FFF2-40B4-BE49-F238E27FC236}">
                <a16:creationId xmlns:a16="http://schemas.microsoft.com/office/drawing/2014/main" id="{1F86CA6A-2897-42DB-A78F-B03040E82ED5}"/>
              </a:ext>
            </a:extLst>
          </p:cNvPr>
          <p:cNvPicPr>
            <a:picLocks noChangeAspect="1"/>
          </p:cNvPicPr>
          <p:nvPr/>
        </p:nvPicPr>
        <p:blipFill rotWithShape="1">
          <a:blip r:embed="rId3">
            <a:extLst>
              <a:ext uri="{28A0092B-C50C-407E-A947-70E740481C1C}">
                <a14:useLocalDpi xmlns:a14="http://schemas.microsoft.com/office/drawing/2010/main" val="0"/>
              </a:ext>
            </a:extLst>
          </a:blip>
          <a:srcRect t="3284" r="2" b="2"/>
          <a:stretch/>
        </p:blipFill>
        <p:spPr>
          <a:xfrm>
            <a:off x="7613587" y="10"/>
            <a:ext cx="4572728" cy="3383270"/>
          </a:xfrm>
          <a:prstGeom prst="rect">
            <a:avLst/>
          </a:prstGeom>
        </p:spPr>
      </p:pic>
      <p:pic>
        <p:nvPicPr>
          <p:cNvPr id="7" name="Picture 6" descr="A black and white photo of a boat&#10;&#10;Description automatically generated">
            <a:extLst>
              <a:ext uri="{FF2B5EF4-FFF2-40B4-BE49-F238E27FC236}">
                <a16:creationId xmlns:a16="http://schemas.microsoft.com/office/drawing/2014/main" id="{C371945A-BB1D-4FFC-8280-3A9774BBCFAB}"/>
              </a:ext>
            </a:extLst>
          </p:cNvPr>
          <p:cNvPicPr>
            <a:picLocks noChangeAspect="1"/>
          </p:cNvPicPr>
          <p:nvPr/>
        </p:nvPicPr>
        <p:blipFill rotWithShape="1">
          <a:blip r:embed="rId4">
            <a:extLst>
              <a:ext uri="{28A0092B-C50C-407E-A947-70E740481C1C}">
                <a14:useLocalDpi xmlns:a14="http://schemas.microsoft.com/office/drawing/2010/main" val="0"/>
              </a:ext>
            </a:extLst>
          </a:blip>
          <a:srcRect l="2831" r="8303" b="-1"/>
          <a:stretch/>
        </p:blipFill>
        <p:spPr>
          <a:xfrm>
            <a:off x="7613587" y="3474720"/>
            <a:ext cx="4572728" cy="3383280"/>
          </a:xfrm>
          <a:prstGeom prst="rect">
            <a:avLst/>
          </a:prstGeom>
        </p:spPr>
      </p:pic>
      <p:sp>
        <p:nvSpPr>
          <p:cNvPr id="79" name="Rectangle 78">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3588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0E7748-6AFF-4AF3-9D6F-C3B811763934}"/>
              </a:ext>
            </a:extLst>
          </p:cNvPr>
          <p:cNvSpPr>
            <a:spLocks noGrp="1"/>
          </p:cNvSpPr>
          <p:nvPr>
            <p:ph type="title"/>
          </p:nvPr>
        </p:nvSpPr>
        <p:spPr>
          <a:xfrm>
            <a:off x="1097280" y="516835"/>
            <a:ext cx="5977937" cy="1666501"/>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South Oaks Bottom Wildlife Refuge Prior to Landfill</a:t>
            </a:r>
          </a:p>
        </p:txBody>
      </p:sp>
      <p:cxnSp>
        <p:nvCxnSpPr>
          <p:cNvPr id="39" name="Straight Connector 3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Content Placeholder 33">
            <a:extLst>
              <a:ext uri="{FF2B5EF4-FFF2-40B4-BE49-F238E27FC236}">
                <a16:creationId xmlns:a16="http://schemas.microsoft.com/office/drawing/2014/main" id="{4297F96C-6585-4316-AD4B-F43DBF248445}"/>
              </a:ext>
            </a:extLst>
          </p:cNvPr>
          <p:cNvSpPr>
            <a:spLocks noGrp="1"/>
          </p:cNvSpPr>
          <p:nvPr>
            <p:ph idx="1"/>
          </p:nvPr>
        </p:nvSpPr>
        <p:spPr>
          <a:xfrm>
            <a:off x="1215896" y="2546224"/>
            <a:ext cx="5303520" cy="3342747"/>
          </a:xfrm>
        </p:spPr>
        <p:txBody>
          <a:bodyPr>
            <a:normAutofit/>
          </a:bodyPr>
          <a:lstStyle/>
          <a:p>
            <a:r>
              <a:rPr lang="en-US" sz="1800" dirty="0">
                <a:solidFill>
                  <a:srgbClr val="FFFFFF"/>
                </a:solidFill>
              </a:rPr>
              <a:t>Two oblique aerial images show the southern end of Oaks Bottom Wildlife Refuge prior to the landfill and prior to the weir installation (top photo is looking from northwest to southeast early 1960s and bottom photo is looking from southeast to northwest early 1930s).  </a:t>
            </a:r>
          </a:p>
        </p:txBody>
      </p:sp>
      <p:pic>
        <p:nvPicPr>
          <p:cNvPr id="12" name="Content Placeholder 11" descr="A snow covered field&#10;&#10;Description automatically generated">
            <a:extLst>
              <a:ext uri="{FF2B5EF4-FFF2-40B4-BE49-F238E27FC236}">
                <a16:creationId xmlns:a16="http://schemas.microsoft.com/office/drawing/2014/main" id="{260FD593-C817-4CB9-97AC-024393D50DA4}"/>
              </a:ext>
            </a:extLst>
          </p:cNvPr>
          <p:cNvPicPr>
            <a:picLocks noChangeAspect="1"/>
          </p:cNvPicPr>
          <p:nvPr/>
        </p:nvPicPr>
        <p:blipFill rotWithShape="1">
          <a:blip r:embed="rId2">
            <a:extLst>
              <a:ext uri="{28A0092B-C50C-407E-A947-70E740481C1C}">
                <a14:useLocalDpi xmlns:a14="http://schemas.microsoft.com/office/drawing/2010/main" val="0"/>
              </a:ext>
            </a:extLst>
          </a:blip>
          <a:srcRect l="39081"/>
          <a:stretch/>
        </p:blipFill>
        <p:spPr>
          <a:xfrm>
            <a:off x="7611900" y="-10230"/>
            <a:ext cx="4580098" cy="3383279"/>
          </a:xfrm>
          <a:prstGeom prst="rect">
            <a:avLst/>
          </a:prstGeom>
        </p:spPr>
      </p:pic>
      <p:pic>
        <p:nvPicPr>
          <p:cNvPr id="7" name="Picture 6" descr="A picture containing outdoor, tree, mountain, field&#10;&#10;Description automatically generated">
            <a:extLst>
              <a:ext uri="{FF2B5EF4-FFF2-40B4-BE49-F238E27FC236}">
                <a16:creationId xmlns:a16="http://schemas.microsoft.com/office/drawing/2014/main" id="{42F9569B-868F-43D3-8F3C-323EB6762948}"/>
              </a:ext>
            </a:extLst>
          </p:cNvPr>
          <p:cNvPicPr>
            <a:picLocks noChangeAspect="1"/>
          </p:cNvPicPr>
          <p:nvPr/>
        </p:nvPicPr>
        <p:blipFill rotWithShape="1">
          <a:blip r:embed="rId3">
            <a:extLst>
              <a:ext uri="{28A0092B-C50C-407E-A947-70E740481C1C}">
                <a14:useLocalDpi xmlns:a14="http://schemas.microsoft.com/office/drawing/2010/main" val="0"/>
              </a:ext>
            </a:extLst>
          </a:blip>
          <a:srcRect l="2192" r="1" b="1"/>
          <a:stretch/>
        </p:blipFill>
        <p:spPr>
          <a:xfrm>
            <a:off x="7611904" y="3474718"/>
            <a:ext cx="4580097" cy="3383280"/>
          </a:xfrm>
          <a:prstGeom prst="rect">
            <a:avLst/>
          </a:prstGeom>
        </p:spPr>
      </p:pic>
    </p:spTree>
    <p:extLst>
      <p:ext uri="{BB962C8B-B14F-4D97-AF65-F5344CB8AC3E}">
        <p14:creationId xmlns:p14="http://schemas.microsoft.com/office/powerpoint/2010/main" val="228853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F4F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2D0C60C-2A4B-48A0-AA4C-B0E32E77EC66}"/>
              </a:ext>
            </a:extLst>
          </p:cNvPr>
          <p:cNvSpPr>
            <a:spLocks noGrp="1"/>
          </p:cNvSpPr>
          <p:nvPr>
            <p:ph type="title"/>
          </p:nvPr>
        </p:nvSpPr>
        <p:spPr>
          <a:xfrm>
            <a:off x="492370" y="516836"/>
            <a:ext cx="3084844" cy="1961086"/>
          </a:xfrm>
        </p:spPr>
        <p:txBody>
          <a:bodyPr>
            <a:normAutofit/>
          </a:bodyPr>
          <a:lstStyle/>
          <a:p>
            <a:r>
              <a:rPr lang="en-US" sz="3200" dirty="0">
                <a:solidFill>
                  <a:srgbClr val="FFFFFF"/>
                </a:solidFill>
                <a:latin typeface="Arial" panose="020B0604020202020204" pitchFamily="34" charset="0"/>
                <a:cs typeface="Arial" panose="020B0604020202020204" pitchFamily="34" charset="0"/>
              </a:rPr>
              <a:t>Channel Simplification Over Time</a:t>
            </a: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4348315-EBD3-40D1-96EB-98AC96434177}"/>
              </a:ext>
            </a:extLst>
          </p:cNvPr>
          <p:cNvSpPr>
            <a:spLocks noGrp="1"/>
          </p:cNvSpPr>
          <p:nvPr>
            <p:ph idx="1"/>
          </p:nvPr>
        </p:nvSpPr>
        <p:spPr>
          <a:xfrm>
            <a:off x="349321" y="2799654"/>
            <a:ext cx="3390472" cy="3189665"/>
          </a:xfrm>
        </p:spPr>
        <p:txBody>
          <a:bodyPr>
            <a:normAutofit/>
          </a:bodyPr>
          <a:lstStyle/>
          <a:p>
            <a:r>
              <a:rPr lang="en-US" sz="1800" dirty="0">
                <a:solidFill>
                  <a:srgbClr val="FFFFFF"/>
                </a:solidFill>
              </a:rPr>
              <a:t>Over the past 150-years the complex braided channel system of the Willamette River has been modified into mostly a single channel through activities such as diking and riverbank stabilization to promote agriculture, a stable land-based transportation system (e.g., roads and railways), and urban development.</a:t>
            </a:r>
          </a:p>
        </p:txBody>
      </p:sp>
      <p:pic>
        <p:nvPicPr>
          <p:cNvPr id="5" name="Content Placeholder 4" descr="A close up of a map&#10;&#10;Description automatically generated">
            <a:extLst>
              <a:ext uri="{FF2B5EF4-FFF2-40B4-BE49-F238E27FC236}">
                <a16:creationId xmlns:a16="http://schemas.microsoft.com/office/drawing/2014/main" id="{65A7FF5F-950B-4EE1-83B3-6DFB10752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017" y="1559527"/>
            <a:ext cx="6798082" cy="3738945"/>
          </a:xfrm>
          <a:prstGeom prst="rect">
            <a:avLst/>
          </a:prstGeom>
        </p:spPr>
      </p:pic>
    </p:spTree>
    <p:extLst>
      <p:ext uri="{BB962C8B-B14F-4D97-AF65-F5344CB8AC3E}">
        <p14:creationId xmlns:p14="http://schemas.microsoft.com/office/powerpoint/2010/main" val="313209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8C25-3901-449F-B48C-7AD0610A25D1}"/>
              </a:ext>
            </a:extLst>
          </p:cNvPr>
          <p:cNvSpPr>
            <a:spLocks noGrp="1"/>
          </p:cNvSpPr>
          <p:nvPr>
            <p:ph type="title"/>
          </p:nvPr>
        </p:nvSpPr>
        <p:spPr>
          <a:xfrm>
            <a:off x="1066800" y="277459"/>
            <a:ext cx="10058400" cy="1011845"/>
          </a:xfrm>
        </p:spPr>
        <p:txBody>
          <a:bodyPr>
            <a:normAutofit/>
          </a:bodyPr>
          <a:lstStyle/>
          <a:p>
            <a:pPr algn="ctr"/>
            <a:r>
              <a:rPr lang="en-US" sz="3200" dirty="0">
                <a:latin typeface="Arial" panose="020B0604020202020204" pitchFamily="34" charset="0"/>
                <a:cs typeface="Arial" panose="020B0604020202020204" pitchFamily="34" charset="0"/>
              </a:rPr>
              <a:t>Pivotal Environmental and Cultural Resource Laws</a:t>
            </a:r>
          </a:p>
        </p:txBody>
      </p:sp>
      <p:sp>
        <p:nvSpPr>
          <p:cNvPr id="3" name="Content Placeholder 2">
            <a:extLst>
              <a:ext uri="{FF2B5EF4-FFF2-40B4-BE49-F238E27FC236}">
                <a16:creationId xmlns:a16="http://schemas.microsoft.com/office/drawing/2014/main" id="{0106D403-1FAA-4860-9211-36E3F8C814C5}"/>
              </a:ext>
            </a:extLst>
          </p:cNvPr>
          <p:cNvSpPr>
            <a:spLocks noGrp="1"/>
          </p:cNvSpPr>
          <p:nvPr>
            <p:ph idx="1"/>
          </p:nvPr>
        </p:nvSpPr>
        <p:spPr/>
        <p:txBody>
          <a:bodyPr>
            <a:normAutofit fontScale="92500" lnSpcReduction="10000"/>
          </a:bodyPr>
          <a:lstStyle/>
          <a:p>
            <a:r>
              <a:rPr lang="en-US" sz="1800" dirty="0">
                <a:latin typeface="Arial" panose="020B0604020202020204" pitchFamily="34" charset="0"/>
                <a:cs typeface="Arial" panose="020B0604020202020204" pitchFamily="34" charset="0"/>
              </a:rPr>
              <a:t>The Migratory Bird Treaty Act (MBTA) of 1918</a:t>
            </a:r>
          </a:p>
          <a:p>
            <a:r>
              <a:rPr lang="en-US" sz="1800" dirty="0">
                <a:latin typeface="Arial" panose="020B0604020202020204" pitchFamily="34" charset="0"/>
                <a:cs typeface="Arial" panose="020B0604020202020204" pitchFamily="34" charset="0"/>
              </a:rPr>
              <a:t>Fish and Wildlife Coordination Act of 1934 (FWCA)</a:t>
            </a:r>
          </a:p>
          <a:p>
            <a:r>
              <a:rPr lang="en-US" sz="1800" dirty="0">
                <a:latin typeface="Arial" panose="020B0604020202020204" pitchFamily="34" charset="0"/>
                <a:cs typeface="Arial" panose="020B0604020202020204" pitchFamily="34" charset="0"/>
              </a:rPr>
              <a:t>National Historic Preservation Act of 1966 (NHPA)</a:t>
            </a:r>
          </a:p>
          <a:p>
            <a:r>
              <a:rPr lang="en-US" sz="1800" dirty="0">
                <a:latin typeface="Arial" panose="020B0604020202020204" pitchFamily="34" charset="0"/>
                <a:cs typeface="Arial" panose="020B0604020202020204" pitchFamily="34" charset="0"/>
              </a:rPr>
              <a:t>The National Environmental Policy Act of 1969 (NEPA)</a:t>
            </a:r>
          </a:p>
          <a:p>
            <a:r>
              <a:rPr lang="en-US" sz="1800" dirty="0">
                <a:latin typeface="Arial" panose="020B0604020202020204" pitchFamily="34" charset="0"/>
                <a:cs typeface="Arial" panose="020B0604020202020204" pitchFamily="34" charset="0"/>
              </a:rPr>
              <a:t>Coastal Zone Management Act of (CZMA) 1972</a:t>
            </a:r>
          </a:p>
          <a:p>
            <a:r>
              <a:rPr lang="en-US" sz="1800" dirty="0">
                <a:latin typeface="Arial" panose="020B0604020202020204" pitchFamily="34" charset="0"/>
                <a:cs typeface="Arial" panose="020B0604020202020204" pitchFamily="34" charset="0"/>
              </a:rPr>
              <a:t>The Clean Water Act of 1972 (CWA) </a:t>
            </a:r>
          </a:p>
          <a:p>
            <a:r>
              <a:rPr lang="en-US" sz="1800" dirty="0">
                <a:latin typeface="Arial" panose="020B0604020202020204" pitchFamily="34" charset="0"/>
                <a:cs typeface="Arial" panose="020B0604020202020204" pitchFamily="34" charset="0"/>
              </a:rPr>
              <a:t>Endangered Species Act of 1973 (ESA)</a:t>
            </a:r>
          </a:p>
          <a:p>
            <a:r>
              <a:rPr lang="en-US" sz="1800" dirty="0">
                <a:latin typeface="Arial" panose="020B0604020202020204" pitchFamily="34" charset="0"/>
                <a:cs typeface="Arial" panose="020B0604020202020204" pitchFamily="34" charset="0"/>
              </a:rPr>
              <a:t>Senate Bill 100 of 1973 – Statewide Land Use Planning (Goals 5, 15, 16, and 17)</a:t>
            </a:r>
          </a:p>
          <a:p>
            <a:r>
              <a:rPr lang="en-US" sz="1800" dirty="0">
                <a:latin typeface="Arial" panose="020B0604020202020204" pitchFamily="34" charset="0"/>
                <a:cs typeface="Arial" panose="020B0604020202020204" pitchFamily="34" charset="0"/>
              </a:rPr>
              <a:t>State Removal-Fill Law of 1967 with 1981 and 1984 amendments (RFL)</a:t>
            </a:r>
          </a:p>
          <a:p>
            <a:endParaRPr lang="en-US" dirty="0"/>
          </a:p>
        </p:txBody>
      </p:sp>
    </p:spTree>
    <p:extLst>
      <p:ext uri="{BB962C8B-B14F-4D97-AF65-F5344CB8AC3E}">
        <p14:creationId xmlns:p14="http://schemas.microsoft.com/office/powerpoint/2010/main" val="245470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EC475-9283-4B1D-9416-3A9848FDEA46}"/>
              </a:ext>
            </a:extLst>
          </p:cNvPr>
          <p:cNvSpPr>
            <a:spLocks noGrp="1"/>
          </p:cNvSpPr>
          <p:nvPr>
            <p:ph type="title"/>
          </p:nvPr>
        </p:nvSpPr>
        <p:spPr>
          <a:xfrm>
            <a:off x="138574" y="384134"/>
            <a:ext cx="5670604" cy="1450757"/>
          </a:xfrm>
        </p:spPr>
        <p:txBody>
          <a:bodyPr>
            <a:normAutofit/>
          </a:bodyPr>
          <a:lstStyle/>
          <a:p>
            <a:pPr algn="ctr"/>
            <a:r>
              <a:rPr lang="en-US" sz="3200" dirty="0">
                <a:solidFill>
                  <a:srgbClr val="002060"/>
                </a:solidFill>
                <a:latin typeface="Arial" panose="020B0604020202020204" pitchFamily="34" charset="0"/>
                <a:cs typeface="Arial" panose="020B0604020202020204" pitchFamily="34" charset="0"/>
              </a:rPr>
              <a:t>Scientific / Cultural Revolution</a:t>
            </a:r>
          </a:p>
        </p:txBody>
      </p:sp>
      <p:sp>
        <p:nvSpPr>
          <p:cNvPr id="5" name="Rectangle 4">
            <a:extLst>
              <a:ext uri="{FF2B5EF4-FFF2-40B4-BE49-F238E27FC236}">
                <a16:creationId xmlns:a16="http://schemas.microsoft.com/office/drawing/2014/main" id="{CB56FD7C-7A3C-4AB7-93D6-94A965F044AD}"/>
              </a:ext>
            </a:extLst>
          </p:cNvPr>
          <p:cNvSpPr/>
          <p:nvPr/>
        </p:nvSpPr>
        <p:spPr>
          <a:xfrm>
            <a:off x="368253" y="1950801"/>
            <a:ext cx="7103204" cy="584775"/>
          </a:xfrm>
          <a:prstGeom prst="rect">
            <a:avLst/>
          </a:prstGeom>
        </p:spPr>
        <p:txBody>
          <a:bodyPr wrap="square">
            <a:spAutoFit/>
          </a:bodyPr>
          <a:lstStyle/>
          <a:p>
            <a:r>
              <a:rPr lang="en-US" sz="1600" dirty="0">
                <a:solidFill>
                  <a:srgbClr val="002060"/>
                </a:solidFill>
                <a:latin typeface="Arial" panose="020B0604020202020204" pitchFamily="34" charset="0"/>
              </a:rPr>
              <a:t>Between the 1970’s and 2019, there has been a scientific and cultural revolution progressing on many fronts.</a:t>
            </a:r>
            <a:endParaRPr lang="en-US" sz="1600" dirty="0">
              <a:solidFill>
                <a:srgbClr val="002060"/>
              </a:solidFill>
            </a:endParaRPr>
          </a:p>
        </p:txBody>
      </p:sp>
      <p:pic>
        <p:nvPicPr>
          <p:cNvPr id="4" name="Picture 3" descr="A close up of a map&#10;&#10;Description automatically generated">
            <a:extLst>
              <a:ext uri="{FF2B5EF4-FFF2-40B4-BE49-F238E27FC236}">
                <a16:creationId xmlns:a16="http://schemas.microsoft.com/office/drawing/2014/main" id="{5BDCE640-ED41-4495-A44E-1EF88210B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08" y="3594799"/>
            <a:ext cx="2247847" cy="1390514"/>
          </a:xfrm>
          <a:prstGeom prst="rect">
            <a:avLst/>
          </a:prstGeom>
        </p:spPr>
      </p:pic>
      <p:pic>
        <p:nvPicPr>
          <p:cNvPr id="7" name="Picture 6" descr="A close up of a map&#10;&#10;Description automatically generated">
            <a:extLst>
              <a:ext uri="{FF2B5EF4-FFF2-40B4-BE49-F238E27FC236}">
                <a16:creationId xmlns:a16="http://schemas.microsoft.com/office/drawing/2014/main" id="{C0CB1828-8A16-4131-AC39-22047CF0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9" y="4251884"/>
            <a:ext cx="2406017" cy="201740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C9DDE1F9-39B2-4FF4-8724-331F310AB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39" y="2873861"/>
            <a:ext cx="2406017" cy="12527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FFF28F9C-FD90-424D-8A6E-072F90224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208" y="5067551"/>
            <a:ext cx="4712218" cy="1201735"/>
          </a:xfrm>
          <a:prstGeom prst="rect">
            <a:avLst/>
          </a:prstGeom>
        </p:spPr>
      </p:pic>
      <p:pic>
        <p:nvPicPr>
          <p:cNvPr id="13" name="Picture 12" descr="A person standing on a rock&#10;&#10;Description automatically generated">
            <a:extLst>
              <a:ext uri="{FF2B5EF4-FFF2-40B4-BE49-F238E27FC236}">
                <a16:creationId xmlns:a16="http://schemas.microsoft.com/office/drawing/2014/main" id="{EB28DD8D-5F94-4BD5-872A-F1D572478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212" y="2864895"/>
            <a:ext cx="1608100" cy="2382371"/>
          </a:xfrm>
          <a:prstGeom prst="rect">
            <a:avLst/>
          </a:prstGeom>
        </p:spPr>
      </p:pic>
      <p:pic>
        <p:nvPicPr>
          <p:cNvPr id="15" name="Picture 14">
            <a:extLst>
              <a:ext uri="{FF2B5EF4-FFF2-40B4-BE49-F238E27FC236}">
                <a16:creationId xmlns:a16="http://schemas.microsoft.com/office/drawing/2014/main" id="{2E1D3BBA-EEC6-472B-A3EB-A76E57830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3699" y="3919502"/>
            <a:ext cx="1147797" cy="1065811"/>
          </a:xfrm>
          <a:prstGeom prst="rect">
            <a:avLst/>
          </a:prstGeom>
        </p:spPr>
      </p:pic>
      <p:pic>
        <p:nvPicPr>
          <p:cNvPr id="17" name="Picture 16" descr="A close up of a logo&#10;&#10;Description automatically generated">
            <a:extLst>
              <a:ext uri="{FF2B5EF4-FFF2-40B4-BE49-F238E27FC236}">
                <a16:creationId xmlns:a16="http://schemas.microsoft.com/office/drawing/2014/main" id="{3A8E4B4C-8A5D-4162-B2B8-26EBC2F1CE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4070" y="213943"/>
            <a:ext cx="2915386" cy="1044895"/>
          </a:xfrm>
          <a:prstGeom prst="rect">
            <a:avLst/>
          </a:prstGeom>
          <a:solidFill>
            <a:srgbClr val="0070C0"/>
          </a:solidFill>
        </p:spPr>
      </p:pic>
      <p:pic>
        <p:nvPicPr>
          <p:cNvPr id="19" name="Picture 18" descr="A screenshot of a computer&#10;&#10;Description automatically generated">
            <a:extLst>
              <a:ext uri="{FF2B5EF4-FFF2-40B4-BE49-F238E27FC236}">
                <a16:creationId xmlns:a16="http://schemas.microsoft.com/office/drawing/2014/main" id="{33BD8D25-516C-437A-9A8A-1679508778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9081" y="3568174"/>
            <a:ext cx="2294345" cy="1417139"/>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632D1174-9E0B-40F8-85E9-0A29BCF045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6759" y="196717"/>
            <a:ext cx="3515319" cy="2474058"/>
          </a:xfrm>
          <a:prstGeom prst="rect">
            <a:avLst/>
          </a:prstGeom>
        </p:spPr>
      </p:pic>
      <p:sp>
        <p:nvSpPr>
          <p:cNvPr id="8" name="TextBox 7">
            <a:extLst>
              <a:ext uri="{FF2B5EF4-FFF2-40B4-BE49-F238E27FC236}">
                <a16:creationId xmlns:a16="http://schemas.microsoft.com/office/drawing/2014/main" id="{009BE021-1FCB-4800-8AFE-A985E5B2A0C9}"/>
              </a:ext>
            </a:extLst>
          </p:cNvPr>
          <p:cNvSpPr txBox="1"/>
          <p:nvPr/>
        </p:nvSpPr>
        <p:spPr>
          <a:xfrm>
            <a:off x="149922" y="588714"/>
            <a:ext cx="3121432"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Northwest Power Act (1980) </a:t>
            </a:r>
          </a:p>
        </p:txBody>
      </p:sp>
      <p:sp>
        <p:nvSpPr>
          <p:cNvPr id="12" name="TextBox 11">
            <a:extLst>
              <a:ext uri="{FF2B5EF4-FFF2-40B4-BE49-F238E27FC236}">
                <a16:creationId xmlns:a16="http://schemas.microsoft.com/office/drawing/2014/main" id="{31AC3A3D-8B5B-4EF1-AA22-8042B7F1725F}"/>
              </a:ext>
            </a:extLst>
          </p:cNvPr>
          <p:cNvSpPr txBox="1"/>
          <p:nvPr/>
        </p:nvSpPr>
        <p:spPr>
          <a:xfrm>
            <a:off x="2794974" y="5375950"/>
            <a:ext cx="4111638" cy="1200329"/>
          </a:xfrm>
          <a:prstGeom prst="rect">
            <a:avLst/>
          </a:prstGeom>
          <a:noFill/>
        </p:spPr>
        <p:txBody>
          <a:bodyPr wrap="none" rtlCol="0">
            <a:spAutoFit/>
          </a:bodyPr>
          <a:lstStyle/>
          <a:p>
            <a:r>
              <a:rPr lang="en-US" b="1" dirty="0">
                <a:solidFill>
                  <a:schemeClr val="bg1"/>
                </a:solidFill>
              </a:rPr>
              <a:t>Federal Judge George Boldt issues </a:t>
            </a:r>
          </a:p>
          <a:p>
            <a:r>
              <a:rPr lang="en-US" b="1" dirty="0">
                <a:solidFill>
                  <a:schemeClr val="bg1"/>
                </a:solidFill>
              </a:rPr>
              <a:t>historic ruling affirming Native American </a:t>
            </a:r>
          </a:p>
          <a:p>
            <a:r>
              <a:rPr lang="en-US" b="1" dirty="0">
                <a:solidFill>
                  <a:schemeClr val="bg1"/>
                </a:solidFill>
              </a:rPr>
              <a:t>treaty fishing rights on February 12, 1974</a:t>
            </a:r>
          </a:p>
          <a:p>
            <a:endParaRPr lang="en-US" dirty="0"/>
          </a:p>
        </p:txBody>
      </p:sp>
      <p:sp>
        <p:nvSpPr>
          <p:cNvPr id="14" name="TextBox 13">
            <a:extLst>
              <a:ext uri="{FF2B5EF4-FFF2-40B4-BE49-F238E27FC236}">
                <a16:creationId xmlns:a16="http://schemas.microsoft.com/office/drawing/2014/main" id="{06464C36-990D-4BDC-9F47-41F7758D95F9}"/>
              </a:ext>
            </a:extLst>
          </p:cNvPr>
          <p:cNvSpPr txBox="1"/>
          <p:nvPr/>
        </p:nvSpPr>
        <p:spPr>
          <a:xfrm>
            <a:off x="4640606" y="2926430"/>
            <a:ext cx="2571274" cy="923330"/>
          </a:xfrm>
          <a:prstGeom prst="rect">
            <a:avLst/>
          </a:prstGeom>
          <a:noFill/>
        </p:spPr>
        <p:txBody>
          <a:bodyPr wrap="square" rtlCol="0">
            <a:spAutoFit/>
          </a:bodyPr>
          <a:lstStyle/>
          <a:p>
            <a:r>
              <a:rPr lang="en-US" dirty="0">
                <a:solidFill>
                  <a:srgbClr val="002060"/>
                </a:solidFill>
              </a:rPr>
              <a:t>Federally Listed </a:t>
            </a:r>
          </a:p>
          <a:p>
            <a:r>
              <a:rPr lang="en-US" dirty="0">
                <a:solidFill>
                  <a:srgbClr val="002060"/>
                </a:solidFill>
              </a:rPr>
              <a:t>Salmonids in the Late</a:t>
            </a:r>
          </a:p>
          <a:p>
            <a:r>
              <a:rPr lang="en-US" dirty="0">
                <a:solidFill>
                  <a:srgbClr val="002060"/>
                </a:solidFill>
              </a:rPr>
              <a:t>1990’s</a:t>
            </a:r>
          </a:p>
        </p:txBody>
      </p:sp>
      <p:sp>
        <p:nvSpPr>
          <p:cNvPr id="16" name="TextBox 15">
            <a:extLst>
              <a:ext uri="{FF2B5EF4-FFF2-40B4-BE49-F238E27FC236}">
                <a16:creationId xmlns:a16="http://schemas.microsoft.com/office/drawing/2014/main" id="{EDF97E97-E574-4409-9B14-7FD192AA2BF6}"/>
              </a:ext>
            </a:extLst>
          </p:cNvPr>
          <p:cNvSpPr txBox="1"/>
          <p:nvPr/>
        </p:nvSpPr>
        <p:spPr>
          <a:xfrm>
            <a:off x="8465131" y="2809621"/>
            <a:ext cx="3218551" cy="646331"/>
          </a:xfrm>
          <a:prstGeom prst="rect">
            <a:avLst/>
          </a:prstGeom>
          <a:noFill/>
        </p:spPr>
        <p:txBody>
          <a:bodyPr wrap="square" rtlCol="0">
            <a:spAutoFit/>
          </a:bodyPr>
          <a:lstStyle/>
          <a:p>
            <a:r>
              <a:rPr lang="en-US" dirty="0">
                <a:solidFill>
                  <a:srgbClr val="002060"/>
                </a:solidFill>
              </a:rPr>
              <a:t>Columbia River Estuary Data Development  Program</a:t>
            </a:r>
          </a:p>
        </p:txBody>
      </p:sp>
      <p:pic>
        <p:nvPicPr>
          <p:cNvPr id="20" name="Picture 19" descr="A close up of a sign&#10;&#10;Description automatically generated">
            <a:extLst>
              <a:ext uri="{FF2B5EF4-FFF2-40B4-BE49-F238E27FC236}">
                <a16:creationId xmlns:a16="http://schemas.microsoft.com/office/drawing/2014/main" id="{72181FF5-E70C-4E22-9C42-15082BFA3A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7196" y="219541"/>
            <a:ext cx="890118" cy="1061609"/>
          </a:xfrm>
          <a:prstGeom prst="rect">
            <a:avLst/>
          </a:prstGeom>
        </p:spPr>
      </p:pic>
      <p:pic>
        <p:nvPicPr>
          <p:cNvPr id="22" name="Picture 21" descr="A close up of a sign&#10;&#10;Description automatically generated">
            <a:extLst>
              <a:ext uri="{FF2B5EF4-FFF2-40B4-BE49-F238E27FC236}">
                <a16:creationId xmlns:a16="http://schemas.microsoft.com/office/drawing/2014/main" id="{F5CED534-2F3B-4BD9-BFAA-7C98F829B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0607" y="1397060"/>
            <a:ext cx="890118" cy="1114377"/>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F6B819-EC7C-4BC8-84CC-3F65EE1010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8165" y="2670775"/>
            <a:ext cx="1368207" cy="646331"/>
          </a:xfrm>
          <a:prstGeom prst="rect">
            <a:avLst/>
          </a:prstGeom>
        </p:spPr>
      </p:pic>
      <p:pic>
        <p:nvPicPr>
          <p:cNvPr id="26" name="Picture 25">
            <a:extLst>
              <a:ext uri="{FF2B5EF4-FFF2-40B4-BE49-F238E27FC236}">
                <a16:creationId xmlns:a16="http://schemas.microsoft.com/office/drawing/2014/main" id="{1F49E887-17C2-4D9B-90BA-4FEBF5E02D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06241" y="4027806"/>
            <a:ext cx="851924" cy="851924"/>
          </a:xfrm>
          <a:prstGeom prst="rect">
            <a:avLst/>
          </a:prstGeom>
        </p:spPr>
      </p:pic>
    </p:spTree>
    <p:extLst>
      <p:ext uri="{BB962C8B-B14F-4D97-AF65-F5344CB8AC3E}">
        <p14:creationId xmlns:p14="http://schemas.microsoft.com/office/powerpoint/2010/main" val="39264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large body of water&#10;&#10;Description automatically generated">
            <a:extLst>
              <a:ext uri="{FF2B5EF4-FFF2-40B4-BE49-F238E27FC236}">
                <a16:creationId xmlns:a16="http://schemas.microsoft.com/office/drawing/2014/main" id="{B397ECBB-F1F8-4960-BDE1-2B93EE2C7A4A}"/>
              </a:ext>
            </a:extLst>
          </p:cNvPr>
          <p:cNvPicPr>
            <a:picLocks noChangeAspect="1"/>
          </p:cNvPicPr>
          <p:nvPr/>
        </p:nvPicPr>
        <p:blipFill rotWithShape="1">
          <a:blip r:embed="rId3">
            <a:extLst>
              <a:ext uri="{28A0092B-C50C-407E-A947-70E740481C1C}">
                <a14:useLocalDpi xmlns:a14="http://schemas.microsoft.com/office/drawing/2010/main" val="0"/>
              </a:ext>
            </a:extLst>
          </a:blip>
          <a:srcRect l="7408" r="4845"/>
          <a:stretch/>
        </p:blipFill>
        <p:spPr>
          <a:xfrm>
            <a:off x="20" y="3579"/>
            <a:ext cx="6014565" cy="6854421"/>
          </a:xfrm>
          <a:prstGeom prst="rect">
            <a:avLst/>
          </a:prstGeom>
        </p:spPr>
      </p:pic>
      <p:sp>
        <p:nvSpPr>
          <p:cNvPr id="28" name="Rectangle 27">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716F8C-D2FA-4266-8A67-AA4495F2EE2D}"/>
              </a:ext>
            </a:extLst>
          </p:cNvPr>
          <p:cNvSpPr>
            <a:spLocks noGrp="1"/>
          </p:cNvSpPr>
          <p:nvPr>
            <p:ph type="title"/>
          </p:nvPr>
        </p:nvSpPr>
        <p:spPr>
          <a:xfrm>
            <a:off x="1021543" y="1480782"/>
            <a:ext cx="3971498" cy="3896436"/>
          </a:xfrm>
        </p:spPr>
        <p:txBody>
          <a:bodyPr anchor="ctr">
            <a:normAutofit/>
          </a:bodyPr>
          <a:lstStyle/>
          <a:p>
            <a:pPr algn="ctr"/>
            <a:r>
              <a:rPr lang="en-US" sz="3700" dirty="0">
                <a:solidFill>
                  <a:schemeClr val="tx1"/>
                </a:solidFill>
                <a:latin typeface="Arial" panose="020B0604020202020204" pitchFamily="34" charset="0"/>
                <a:cs typeface="Arial" panose="020B0604020202020204" pitchFamily="34" charset="0"/>
              </a:rPr>
              <a:t>Significant Management Problems and Solutions Identified at Oaks Bottom in 1988</a:t>
            </a:r>
          </a:p>
        </p:txBody>
      </p:sp>
      <p:pic>
        <p:nvPicPr>
          <p:cNvPr id="7" name="Picture 6" descr="A large body of water&#10;&#10;Description automatically generated">
            <a:extLst>
              <a:ext uri="{FF2B5EF4-FFF2-40B4-BE49-F238E27FC236}">
                <a16:creationId xmlns:a16="http://schemas.microsoft.com/office/drawing/2014/main" id="{AF3706D4-F36B-48C3-8F7B-C98FF3DFD9E8}"/>
              </a:ext>
            </a:extLst>
          </p:cNvPr>
          <p:cNvPicPr>
            <a:picLocks noChangeAspect="1"/>
          </p:cNvPicPr>
          <p:nvPr/>
        </p:nvPicPr>
        <p:blipFill rotWithShape="1">
          <a:blip r:embed="rId4">
            <a:extLst>
              <a:ext uri="{28A0092B-C50C-407E-A947-70E740481C1C}">
                <a14:useLocalDpi xmlns:a14="http://schemas.microsoft.com/office/drawing/2010/main" val="0"/>
              </a:ext>
            </a:extLst>
          </a:blip>
          <a:srcRect t="19510" r="1" b="1"/>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2E475FBC-B0A2-42FF-AB4A-FFDB0CEAB7C5}"/>
              </a:ext>
            </a:extLst>
          </p:cNvPr>
          <p:cNvSpPr>
            <a:spLocks noGrp="1"/>
          </p:cNvSpPr>
          <p:nvPr>
            <p:ph idx="1"/>
          </p:nvPr>
        </p:nvSpPr>
        <p:spPr>
          <a:xfrm>
            <a:off x="6883401" y="3676052"/>
            <a:ext cx="4867066" cy="2818752"/>
          </a:xfrm>
        </p:spPr>
        <p:txBody>
          <a:bodyPr anchor="t">
            <a:normAutofit lnSpcReduction="10000"/>
          </a:bodyPr>
          <a:lstStyle/>
          <a:p>
            <a:pPr>
              <a:lnSpc>
                <a:spcPct val="90000"/>
              </a:lnSpc>
            </a:pPr>
            <a:r>
              <a:rPr lang="en-US" sz="1600" dirty="0">
                <a:latin typeface="Arial" panose="020B0604020202020204" pitchFamily="34" charset="0"/>
                <a:cs typeface="Arial" panose="020B0604020202020204" pitchFamily="34" charset="0"/>
              </a:rPr>
              <a:t>Time series aerial photos indicating succession from open water to willow swamp was occurring gave rise to a management objective for establishing weirs for water control in order to set-back the successional advances of the woody species and at the same time to reduce the extent of a large area then dominated by nonnative invasive reed canarygrass.  Purple loosestrife was just barely on the radar as a potential noxious weed in 1988.</a:t>
            </a:r>
          </a:p>
          <a:p>
            <a:pPr>
              <a:lnSpc>
                <a:spcPct val="90000"/>
              </a:lnSpc>
            </a:pPr>
            <a:r>
              <a:rPr lang="en-US" sz="1600" dirty="0">
                <a:latin typeface="Arial" panose="020B0604020202020204" pitchFamily="34" charset="0"/>
                <a:cs typeface="Arial" panose="020B0604020202020204" pitchFamily="34" charset="0"/>
              </a:rPr>
              <a:t>Note: Two ‘specialists’ species of </a:t>
            </a:r>
            <a:r>
              <a:rPr lang="en-US" sz="1600" dirty="0"/>
              <a:t>Galerucella (beetles) have been introduced onto the Oaks Bottom Wildlife Refuge Purple loosestrife pop-ulations as a biological control.</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58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678E9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449A5D4-54FF-477F-A5BA-A0A0CCA09237}"/>
              </a:ext>
            </a:extLst>
          </p:cNvPr>
          <p:cNvSpPr>
            <a:spLocks noGrp="1"/>
          </p:cNvSpPr>
          <p:nvPr>
            <p:ph type="title"/>
          </p:nvPr>
        </p:nvSpPr>
        <p:spPr>
          <a:xfrm>
            <a:off x="213646" y="891229"/>
            <a:ext cx="7187012" cy="1019204"/>
          </a:xfrm>
        </p:spPr>
        <p:txBody>
          <a:bodyPr>
            <a:normAutofit fontScale="90000"/>
          </a:bodyPr>
          <a:lstStyle/>
          <a:p>
            <a:pPr algn="ctr"/>
            <a:r>
              <a:rPr lang="en-US" sz="2800" dirty="0">
                <a:solidFill>
                  <a:srgbClr val="FFFFFF"/>
                </a:solidFill>
                <a:latin typeface="Arial" panose="020B0604020202020204" pitchFamily="34" charset="0"/>
                <a:cs typeface="Arial" panose="020B0604020202020204" pitchFamily="34" charset="0"/>
              </a:rPr>
              <a:t>A Shifting Strategy</a:t>
            </a:r>
            <a:r>
              <a:rPr lang="en-US" sz="3200" dirty="0">
                <a:solidFill>
                  <a:srgbClr val="FFFFFF"/>
                </a:solidFill>
                <a:latin typeface="Arial" panose="020B0604020202020204" pitchFamily="34" charset="0"/>
                <a:cs typeface="Arial" panose="020B0604020202020204" pitchFamily="34" charset="0"/>
              </a:rPr>
              <a:t>: </a:t>
            </a:r>
            <a:r>
              <a:rPr lang="en-US" sz="2000" dirty="0">
                <a:solidFill>
                  <a:srgbClr val="FFFFFF"/>
                </a:solidFill>
                <a:latin typeface="Arial" panose="020B0604020202020204" pitchFamily="34" charset="0"/>
                <a:cs typeface="Arial" panose="020B0604020202020204" pitchFamily="34" charset="0"/>
              </a:rPr>
              <a:t>Infrastructure to Greenfrastructure</a:t>
            </a:r>
            <a:br>
              <a:rPr lang="en-US" sz="2000" dirty="0">
                <a:solidFill>
                  <a:srgbClr val="FFFFFF"/>
                </a:solidFill>
                <a:latin typeface="Arial" panose="020B0604020202020204" pitchFamily="34" charset="0"/>
                <a:cs typeface="Arial" panose="020B0604020202020204" pitchFamily="34" charset="0"/>
              </a:rPr>
            </a:br>
            <a:br>
              <a:rPr lang="en-US" sz="2000" dirty="0">
                <a:solidFill>
                  <a:srgbClr val="FFFFFF"/>
                </a:solidFill>
                <a:latin typeface="Arial" panose="020B0604020202020204" pitchFamily="34" charset="0"/>
                <a:cs typeface="Arial" panose="020B0604020202020204" pitchFamily="34" charset="0"/>
              </a:rPr>
            </a:br>
            <a:r>
              <a:rPr lang="en-US" sz="2000" dirty="0">
                <a:solidFill>
                  <a:srgbClr val="FFFFFF"/>
                </a:solidFill>
                <a:latin typeface="Arial" panose="020B0604020202020204" pitchFamily="34" charset="0"/>
                <a:cs typeface="Arial" panose="020B0604020202020204" pitchFamily="34" charset="0"/>
              </a:rPr>
              <a:t>AKA </a:t>
            </a:r>
            <a:br>
              <a:rPr lang="en-US" sz="2000" dirty="0">
                <a:solidFill>
                  <a:srgbClr val="FFFFFF"/>
                </a:solidFill>
                <a:latin typeface="Arial" panose="020B0604020202020204" pitchFamily="34" charset="0"/>
                <a:cs typeface="Arial" panose="020B0604020202020204" pitchFamily="34" charset="0"/>
              </a:rPr>
            </a:br>
            <a:br>
              <a:rPr lang="en-US" sz="2000" dirty="0">
                <a:solidFill>
                  <a:srgbClr val="FFFFFF"/>
                </a:solidFill>
                <a:latin typeface="Arial" panose="020B0604020202020204" pitchFamily="34" charset="0"/>
                <a:cs typeface="Arial" panose="020B0604020202020204" pitchFamily="34" charset="0"/>
              </a:rPr>
            </a:br>
            <a:r>
              <a:rPr lang="en-US" sz="2000" dirty="0">
                <a:solidFill>
                  <a:srgbClr val="FFFFFF"/>
                </a:solidFill>
                <a:latin typeface="Arial" panose="020B0604020202020204" pitchFamily="34" charset="0"/>
                <a:cs typeface="Arial" panose="020B0604020202020204" pitchFamily="34" charset="0"/>
              </a:rPr>
              <a:t>From ‘Design Against Nature’ to ‘Design with Nature’</a:t>
            </a:r>
            <a:endParaRPr lang="en-US" sz="2000" dirty="0">
              <a:solidFill>
                <a:srgbClr val="FFFFFF"/>
              </a:solidFill>
            </a:endParaRPr>
          </a:p>
        </p:txBody>
      </p:sp>
      <p:cxnSp>
        <p:nvCxnSpPr>
          <p:cNvPr id="17" name="Straight Connector 12">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336E10-7A81-464B-B561-1BF56063F288}"/>
              </a:ext>
            </a:extLst>
          </p:cNvPr>
          <p:cNvSpPr>
            <a:spLocks noGrp="1"/>
          </p:cNvSpPr>
          <p:nvPr>
            <p:ph idx="1"/>
          </p:nvPr>
        </p:nvSpPr>
        <p:spPr>
          <a:xfrm>
            <a:off x="512748" y="2505068"/>
            <a:ext cx="6751177" cy="3929913"/>
          </a:xfrm>
        </p:spPr>
        <p:txBody>
          <a:bodyPr>
            <a:normAutofit lnSpcReduction="10000"/>
          </a:bodyPr>
          <a:lstStyle/>
          <a:p>
            <a:pPr marL="0" lvl="1" indent="0">
              <a:lnSpc>
                <a:spcPct val="110000"/>
              </a:lnSpc>
              <a:spcBef>
                <a:spcPts val="0"/>
              </a:spcBef>
              <a:spcAft>
                <a:spcPts val="0"/>
              </a:spcAft>
              <a:buNone/>
            </a:pPr>
            <a:r>
              <a:rPr lang="en-US" sz="1600" dirty="0">
                <a:solidFill>
                  <a:srgbClr val="FFFFFF"/>
                </a:solidFill>
                <a:latin typeface="Arial" panose="020B0604020202020204" pitchFamily="34" charset="0"/>
                <a:cs typeface="Arial" panose="020B0604020202020204" pitchFamily="34" charset="0"/>
              </a:rPr>
              <a:t>Legacy Strategy			Progressive Strategy</a:t>
            </a:r>
          </a:p>
          <a:p>
            <a:pPr marL="0" lvl="1" indent="0">
              <a:lnSpc>
                <a:spcPct val="110000"/>
              </a:lnSpc>
              <a:spcBef>
                <a:spcPts val="0"/>
              </a:spcBef>
              <a:spcAft>
                <a:spcPts val="0"/>
              </a:spcAft>
              <a:buNone/>
            </a:pPr>
            <a:r>
              <a:rPr lang="en-US" sz="1600" dirty="0">
                <a:solidFill>
                  <a:srgbClr val="FFFFFF"/>
                </a:solidFill>
                <a:latin typeface="Arial" panose="020B0604020202020204" pitchFamily="34" charset="0"/>
                <a:cs typeface="Arial" panose="020B0604020202020204" pitchFamily="34" charset="0"/>
              </a:rPr>
              <a:t>					     </a:t>
            </a:r>
          </a:p>
          <a:p>
            <a:pPr marL="0" lvl="1" indent="0">
              <a:lnSpc>
                <a:spcPct val="110000"/>
              </a:lnSpc>
              <a:spcBef>
                <a:spcPts val="0"/>
              </a:spcBef>
              <a:spcAft>
                <a:spcPts val="0"/>
              </a:spcAft>
              <a:buNone/>
            </a:pPr>
            <a:r>
              <a:rPr lang="en-US" sz="1400" dirty="0">
                <a:solidFill>
                  <a:srgbClr val="FFFFFF"/>
                </a:solidFill>
                <a:latin typeface="Arial" panose="020B0604020202020204" pitchFamily="34" charset="0"/>
                <a:cs typeface="Arial" panose="020B0604020202020204" pitchFamily="34" charset="0"/>
              </a:rPr>
              <a:t>(Engineered)                                                          (Bio-remedial)</a:t>
            </a:r>
          </a:p>
          <a:p>
            <a:pPr marL="201168" lvl="1" indent="0">
              <a:buNone/>
            </a:pPr>
            <a:r>
              <a:rPr lang="en-US" sz="1600" dirty="0">
                <a:solidFill>
                  <a:srgbClr val="FFFFFF"/>
                </a:solidFill>
                <a:latin typeface="Arial" panose="020B0604020202020204" pitchFamily="34" charset="0"/>
                <a:cs typeface="Arial" panose="020B0604020202020204" pitchFamily="34" charset="0"/>
              </a:rPr>
              <a:t>		         </a:t>
            </a:r>
            <a:r>
              <a:rPr lang="en-US" sz="1400" dirty="0">
                <a:solidFill>
                  <a:srgbClr val="FFFFFF"/>
                </a:solidFill>
                <a:latin typeface="Arial" panose="020B0604020202020204" pitchFamily="34" charset="0"/>
                <a:cs typeface="Arial" panose="020B0604020202020204" pitchFamily="34" charset="0"/>
              </a:rPr>
              <a:t>Flood Control</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Dams, Dikes, Construct to Plan	  	Plan to Construct, Infiltration, 					Protect Floodplains / Wetlands,</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Detention </a:t>
            </a:r>
          </a:p>
          <a:p>
            <a:pPr marL="0" lvl="1" indent="0">
              <a:spcBef>
                <a:spcPts val="0"/>
              </a:spcBef>
              <a:spcAft>
                <a:spcPts val="0"/>
              </a:spcAft>
              <a:buNone/>
            </a:pPr>
            <a:endParaRPr lang="en-US" sz="1200" dirty="0">
              <a:solidFill>
                <a:srgbClr val="FFFFFF"/>
              </a:solidFill>
              <a:latin typeface="Arial" panose="020B0604020202020204" pitchFamily="34" charset="0"/>
              <a:cs typeface="Arial" panose="020B0604020202020204" pitchFamily="34" charset="0"/>
            </a:endParaRPr>
          </a:p>
          <a:p>
            <a:pPr marL="0" lvl="1" indent="0">
              <a:spcBef>
                <a:spcPts val="0"/>
              </a:spcBef>
              <a:spcAft>
                <a:spcPts val="0"/>
              </a:spcAft>
              <a:buNone/>
            </a:pPr>
            <a:r>
              <a:rPr lang="en-US" sz="1400" dirty="0">
                <a:solidFill>
                  <a:srgbClr val="FFFFFF"/>
                </a:solidFill>
                <a:latin typeface="Arial" panose="020B0604020202020204" pitchFamily="34" charset="0"/>
                <a:cs typeface="Arial" panose="020B0604020202020204" pitchFamily="34" charset="0"/>
              </a:rPr>
              <a:t>                                                Water Quality</a:t>
            </a:r>
          </a:p>
          <a:p>
            <a:pPr marL="0" lvl="1" indent="0">
              <a:spcBef>
                <a:spcPts val="0"/>
              </a:spcBef>
              <a:spcAft>
                <a:spcPts val="0"/>
              </a:spcAft>
              <a:buNone/>
            </a:pPr>
            <a:endParaRPr lang="en-US" sz="1400" dirty="0">
              <a:solidFill>
                <a:srgbClr val="FFFFFF"/>
              </a:solidFill>
              <a:latin typeface="Arial" panose="020B0604020202020204" pitchFamily="34" charset="0"/>
              <a:cs typeface="Arial" panose="020B0604020202020204" pitchFamily="34" charset="0"/>
            </a:endParaRPr>
          </a:p>
          <a:p>
            <a:pPr marL="0" lvl="1" indent="0">
              <a:spcBef>
                <a:spcPts val="0"/>
              </a:spcBef>
              <a:spcAft>
                <a:spcPts val="0"/>
              </a:spcAft>
              <a:buNone/>
            </a:pPr>
            <a:r>
              <a:rPr lang="en-US" sz="1400" dirty="0">
                <a:solidFill>
                  <a:srgbClr val="FFFFFF"/>
                </a:solidFill>
                <a:latin typeface="Arial" panose="020B0604020202020204" pitchFamily="34" charset="0"/>
                <a:cs typeface="Arial" panose="020B0604020202020204" pitchFamily="34" charset="0"/>
              </a:rPr>
              <a:t>     </a:t>
            </a:r>
            <a:r>
              <a:rPr lang="en-US" sz="1200" dirty="0">
                <a:solidFill>
                  <a:srgbClr val="FFFFFF"/>
                </a:solidFill>
                <a:latin typeface="Arial" panose="020B0604020202020204" pitchFamily="34" charset="0"/>
                <a:cs typeface="Arial" panose="020B0604020202020204" pitchFamily="34" charset="0"/>
              </a:rPr>
              <a:t>Engineered Treatment			Protect Floodplains / Wetlands,					Constructed Wetlands</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a:t>
            </a:r>
            <a:r>
              <a:rPr lang="en-US" sz="1400" dirty="0">
                <a:solidFill>
                  <a:srgbClr val="FFFFFF"/>
                </a:solidFill>
                <a:latin typeface="Arial" panose="020B0604020202020204" pitchFamily="34" charset="0"/>
                <a:cs typeface="Arial" panose="020B0604020202020204" pitchFamily="34" charset="0"/>
              </a:rPr>
              <a:t>Fish and Wildlife Habitat</a:t>
            </a:r>
            <a:r>
              <a:rPr lang="en-US" sz="1200" dirty="0">
                <a:solidFill>
                  <a:srgbClr val="FFFFFF"/>
                </a:solidFill>
                <a:latin typeface="Arial" panose="020B0604020202020204" pitchFamily="34" charset="0"/>
                <a:cs typeface="Arial" panose="020B0604020202020204" pitchFamily="34" charset="0"/>
              </a:rPr>
              <a:t>		</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a:t>
            </a:r>
          </a:p>
          <a:p>
            <a:pPr marL="0" lvl="1" indent="0">
              <a:spcBef>
                <a:spcPts val="0"/>
              </a:spcBef>
              <a:spcAft>
                <a:spcPts val="0"/>
              </a:spcAft>
              <a:buNone/>
            </a:pPr>
            <a:r>
              <a:rPr lang="en-US" sz="1200" dirty="0">
                <a:solidFill>
                  <a:srgbClr val="FFFFFF"/>
                </a:solidFill>
                <a:latin typeface="Arial" panose="020B0604020202020204" pitchFamily="34" charset="0"/>
                <a:cs typeface="Arial" panose="020B0604020202020204" pitchFamily="34" charset="0"/>
              </a:rPr>
              <a:t>      Single Species as a Crop Focus        	Ecoregion Plant and Animal                      				Community Sustainable Recovery</a:t>
            </a:r>
          </a:p>
          <a:p>
            <a:pPr marL="0" indent="0">
              <a:buNone/>
            </a:pPr>
            <a:r>
              <a:rPr lang="en-US" sz="1600" dirty="0">
                <a:solidFill>
                  <a:srgbClr val="FFFFFF"/>
                </a:solidFill>
                <a:latin typeface="Arial" panose="020B0604020202020204" pitchFamily="34" charset="0"/>
                <a:cs typeface="Arial" panose="020B0604020202020204" pitchFamily="34" charset="0"/>
              </a:rPr>
              <a:t>	 </a:t>
            </a:r>
          </a:p>
          <a:p>
            <a:endParaRPr lang="en-US" sz="1800" dirty="0">
              <a:solidFill>
                <a:srgbClr val="FFFFFF"/>
              </a:solidFill>
            </a:endParaRPr>
          </a:p>
        </p:txBody>
      </p:sp>
      <p:pic>
        <p:nvPicPr>
          <p:cNvPr id="6" name="Picture 5" descr="A large body of water&#10;&#10;Description automatically generated">
            <a:extLst>
              <a:ext uri="{FF2B5EF4-FFF2-40B4-BE49-F238E27FC236}">
                <a16:creationId xmlns:a16="http://schemas.microsoft.com/office/drawing/2014/main" id="{88361B5A-3B23-4BA9-AC2B-4F38B1505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401" y="652205"/>
            <a:ext cx="1496564" cy="1125416"/>
          </a:xfrm>
          <a:prstGeom prst="rect">
            <a:avLst/>
          </a:prstGeom>
        </p:spPr>
      </p:pic>
      <p:pic>
        <p:nvPicPr>
          <p:cNvPr id="8" name="Picture 7" descr="A screenshot of a map&#10;&#10;Description automatically generated">
            <a:extLst>
              <a:ext uri="{FF2B5EF4-FFF2-40B4-BE49-F238E27FC236}">
                <a16:creationId xmlns:a16="http://schemas.microsoft.com/office/drawing/2014/main" id="{9599D071-3476-4195-98E6-D9210A6EC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9503" y="174655"/>
            <a:ext cx="2238664" cy="2080517"/>
          </a:xfrm>
          <a:prstGeom prst="rect">
            <a:avLst/>
          </a:prstGeom>
        </p:spPr>
      </p:pic>
      <p:pic>
        <p:nvPicPr>
          <p:cNvPr id="14" name="Picture 13" descr="A flower in a field&#10;&#10;Description automatically generated">
            <a:extLst>
              <a:ext uri="{FF2B5EF4-FFF2-40B4-BE49-F238E27FC236}">
                <a16:creationId xmlns:a16="http://schemas.microsoft.com/office/drawing/2014/main" id="{5730698F-C906-42C4-8A4D-1000C0D27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3534" y="4602829"/>
            <a:ext cx="2244633" cy="1871612"/>
          </a:xfrm>
          <a:prstGeom prst="rect">
            <a:avLst/>
          </a:prstGeom>
        </p:spPr>
      </p:pic>
      <p:pic>
        <p:nvPicPr>
          <p:cNvPr id="16" name="Picture 15" descr="A picture containing grass, tree, fence, outdoor&#10;&#10;Description automatically generated">
            <a:extLst>
              <a:ext uri="{FF2B5EF4-FFF2-40B4-BE49-F238E27FC236}">
                <a16:creationId xmlns:a16="http://schemas.microsoft.com/office/drawing/2014/main" id="{799E0918-3272-469E-94C9-C08F17CDA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4401" y="5080380"/>
            <a:ext cx="1496564" cy="995895"/>
          </a:xfrm>
          <a:prstGeom prst="rect">
            <a:avLst/>
          </a:prstGeom>
        </p:spPr>
      </p:pic>
      <p:pic>
        <p:nvPicPr>
          <p:cNvPr id="19" name="Picture 18" descr="A picture containing sky, grass, outdoor, tree&#10;&#10;Description automatically generated">
            <a:extLst>
              <a:ext uri="{FF2B5EF4-FFF2-40B4-BE49-F238E27FC236}">
                <a16:creationId xmlns:a16="http://schemas.microsoft.com/office/drawing/2014/main" id="{DF42E9B7-26B8-4F7D-8123-2BA14EEE4B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988" y="2770841"/>
            <a:ext cx="1489977" cy="100234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68734AC-7414-4A5E-82D2-AF53B1C786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3534" y="2547098"/>
            <a:ext cx="2244633" cy="1681308"/>
          </a:xfrm>
          <a:prstGeom prst="rect">
            <a:avLst/>
          </a:prstGeom>
        </p:spPr>
      </p:pic>
    </p:spTree>
    <p:extLst>
      <p:ext uri="{BB962C8B-B14F-4D97-AF65-F5344CB8AC3E}">
        <p14:creationId xmlns:p14="http://schemas.microsoft.com/office/powerpoint/2010/main" val="101677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star filled sky&#10;&#10;Description automatically generated">
            <a:extLst>
              <a:ext uri="{FF2B5EF4-FFF2-40B4-BE49-F238E27FC236}">
                <a16:creationId xmlns:a16="http://schemas.microsoft.com/office/drawing/2014/main" id="{F81BD42E-4850-4420-9236-498A0705F9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057FAF2-75A0-40FE-B12A-997AFACF9745}"/>
              </a:ext>
            </a:extLst>
          </p:cNvPr>
          <p:cNvSpPr/>
          <p:nvPr/>
        </p:nvSpPr>
        <p:spPr>
          <a:xfrm>
            <a:off x="6912528" y="2231472"/>
            <a:ext cx="125835" cy="15939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227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BBE1359-9F13-4A79-985D-4E0A93F31BE6}"/>
              </a:ext>
            </a:extLst>
          </p:cNvPr>
          <p:cNvSpPr>
            <a:spLocks noGrp="1"/>
          </p:cNvSpPr>
          <p:nvPr>
            <p:ph type="title"/>
          </p:nvPr>
        </p:nvSpPr>
        <p:spPr>
          <a:xfrm>
            <a:off x="643467" y="701971"/>
            <a:ext cx="2994815" cy="1666501"/>
          </a:xfrm>
        </p:spPr>
        <p:txBody>
          <a:bodyPr vert="horz" lIns="91440" tIns="45720" rIns="91440" bIns="45720" rtlCol="0">
            <a:normAutofit/>
          </a:bodyPr>
          <a:lstStyle/>
          <a:p>
            <a:r>
              <a:rPr lang="en-US" sz="3400" dirty="0">
                <a:solidFill>
                  <a:schemeClr val="tx1"/>
                </a:solidFill>
                <a:latin typeface="Arial" panose="020B0604020202020204" pitchFamily="34" charset="0"/>
                <a:cs typeface="Arial" panose="020B0604020202020204" pitchFamily="34" charset="0"/>
              </a:rPr>
              <a:t>Maritime and Mediterranean Climate</a:t>
            </a:r>
          </a:p>
        </p:txBody>
      </p:sp>
      <p:cxnSp>
        <p:nvCxnSpPr>
          <p:cNvPr id="47" name="Straight Connector 4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D6FBD13A-0A3D-4805-920D-7D0B411CFAF2}"/>
              </a:ext>
            </a:extLst>
          </p:cNvPr>
          <p:cNvSpPr>
            <a:spLocks noGrp="1"/>
          </p:cNvSpPr>
          <p:nvPr>
            <p:ph idx="1"/>
          </p:nvPr>
        </p:nvSpPr>
        <p:spPr>
          <a:xfrm>
            <a:off x="643467" y="2731361"/>
            <a:ext cx="2994815" cy="3483172"/>
          </a:xfrm>
        </p:spPr>
        <p:txBody>
          <a:bodyPr>
            <a:normAutofit/>
          </a:bodyPr>
          <a:lstStyle/>
          <a:p>
            <a:r>
              <a:rPr lang="en-US" sz="1700" dirty="0">
                <a:solidFill>
                  <a:schemeClr val="tx1"/>
                </a:solidFill>
                <a:latin typeface="Arial" panose="020B0604020202020204" pitchFamily="34" charset="0"/>
                <a:cs typeface="Arial" panose="020B0604020202020204" pitchFamily="34" charset="0"/>
              </a:rPr>
              <a:t>Precipitation is generally driven by moist Pacific storms forced into orographic cooling, first by the Coast Range and second by the Cascade Mountains. The Willamette Valley typically has wet cool winters and springs followed by warm dry summers and early falls. This pattern’s similarity to the Mediterranean region led to it’s labeling as a ‘Mediterranean Climate.’</a:t>
            </a:r>
          </a:p>
        </p:txBody>
      </p:sp>
      <p:pic>
        <p:nvPicPr>
          <p:cNvPr id="9" name="Picture 8" descr="A close up of a map&#10;&#10;Description automatically generated">
            <a:extLst>
              <a:ext uri="{FF2B5EF4-FFF2-40B4-BE49-F238E27FC236}">
                <a16:creationId xmlns:a16="http://schemas.microsoft.com/office/drawing/2014/main" id="{2AB6BC5C-E2DD-4ABB-8F95-5408E58F9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922" y="892683"/>
            <a:ext cx="3583439" cy="2123187"/>
          </a:xfrm>
          <a:prstGeom prst="rect">
            <a:avLst/>
          </a:prstGeom>
        </p:spPr>
      </p:pic>
      <p:pic>
        <p:nvPicPr>
          <p:cNvPr id="5" name="Content Placeholder 4" descr="A close up of a logo&#10;&#10;Description automatically generated">
            <a:extLst>
              <a:ext uri="{FF2B5EF4-FFF2-40B4-BE49-F238E27FC236}">
                <a16:creationId xmlns:a16="http://schemas.microsoft.com/office/drawing/2014/main" id="{79B97EFA-84EA-4669-AFC9-10C923622419}"/>
              </a:ext>
            </a:extLst>
          </p:cNvPr>
          <p:cNvPicPr>
            <a:picLocks noChangeAspect="1"/>
          </p:cNvPicPr>
          <p:nvPr/>
        </p:nvPicPr>
        <p:blipFill rotWithShape="1">
          <a:blip r:embed="rId4">
            <a:extLst>
              <a:ext uri="{28A0092B-C50C-407E-A947-70E740481C1C}">
                <a14:useLocalDpi xmlns:a14="http://schemas.microsoft.com/office/drawing/2010/main" val="0"/>
              </a:ext>
            </a:extLst>
          </a:blip>
          <a:srcRect l="23326" r="14300" b="-1"/>
          <a:stretch/>
        </p:blipFill>
        <p:spPr>
          <a:xfrm>
            <a:off x="4059921" y="3693366"/>
            <a:ext cx="3638267" cy="2420711"/>
          </a:xfrm>
          <a:prstGeom prst="rect">
            <a:avLst/>
          </a:prstGeom>
        </p:spPr>
      </p:pic>
      <p:pic>
        <p:nvPicPr>
          <p:cNvPr id="7" name="Picture 6" descr="A close up of a map&#10;&#10;Description automatically generated">
            <a:extLst>
              <a:ext uri="{FF2B5EF4-FFF2-40B4-BE49-F238E27FC236}">
                <a16:creationId xmlns:a16="http://schemas.microsoft.com/office/drawing/2014/main" id="{177BEAB7-E141-4A86-9EF1-A56624D19730}"/>
              </a:ext>
            </a:extLst>
          </p:cNvPr>
          <p:cNvPicPr>
            <a:picLocks noChangeAspect="1"/>
          </p:cNvPicPr>
          <p:nvPr/>
        </p:nvPicPr>
        <p:blipFill rotWithShape="1">
          <a:blip r:embed="rId5">
            <a:extLst>
              <a:ext uri="{28A0092B-C50C-407E-A947-70E740481C1C}">
                <a14:useLocalDpi xmlns:a14="http://schemas.microsoft.com/office/drawing/2010/main" val="0"/>
              </a:ext>
            </a:extLst>
          </a:blip>
          <a:srcRect r="-3" b="366"/>
          <a:stretch/>
        </p:blipFill>
        <p:spPr>
          <a:xfrm>
            <a:off x="7965094" y="2240483"/>
            <a:ext cx="3583439" cy="2383119"/>
          </a:xfrm>
          <a:prstGeom prst="rect">
            <a:avLst/>
          </a:prstGeom>
        </p:spPr>
      </p:pic>
    </p:spTree>
    <p:extLst>
      <p:ext uri="{BB962C8B-B14F-4D97-AF65-F5344CB8AC3E}">
        <p14:creationId xmlns:p14="http://schemas.microsoft.com/office/powerpoint/2010/main" val="4028055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7BA649-34B2-4CC6-A0CD-F706A48FF830}"/>
              </a:ext>
            </a:extLst>
          </p:cNvPr>
          <p:cNvSpPr>
            <a:spLocks noGrp="1"/>
          </p:cNvSpPr>
          <p:nvPr>
            <p:ph type="title"/>
          </p:nvPr>
        </p:nvSpPr>
        <p:spPr>
          <a:xfrm>
            <a:off x="7472855" y="634947"/>
            <a:ext cx="4403835" cy="983646"/>
          </a:xfrm>
        </p:spPr>
        <p:txBody>
          <a:bodyPr>
            <a:normAutofit/>
          </a:bodyPr>
          <a:lstStyle/>
          <a:p>
            <a:pPr algn="ctr"/>
            <a:r>
              <a:rPr lang="en-US" sz="3200" dirty="0">
                <a:solidFill>
                  <a:srgbClr val="00B0F0"/>
                </a:solidFill>
                <a:latin typeface="Arial" panose="020B0604020202020204" pitchFamily="34" charset="0"/>
                <a:cs typeface="Arial" panose="020B0604020202020204" pitchFamily="34" charset="0"/>
              </a:rPr>
              <a:t>Oaks Bottom Wildlife Refuge Hydrology</a:t>
            </a:r>
            <a:r>
              <a:rPr lang="en-US" sz="3200" dirty="0">
                <a:latin typeface="Arial" panose="020B0604020202020204"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8967" y="2246569"/>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DC87D3-E603-4BB6-A437-F9DD4FC6E651}"/>
              </a:ext>
            </a:extLst>
          </p:cNvPr>
          <p:cNvSpPr>
            <a:spLocks noGrp="1"/>
          </p:cNvSpPr>
          <p:nvPr>
            <p:ph idx="1"/>
          </p:nvPr>
        </p:nvSpPr>
        <p:spPr>
          <a:xfrm>
            <a:off x="7472855" y="2407436"/>
            <a:ext cx="4645573" cy="2203986"/>
          </a:xfrm>
          <a:ln w="22225" cap="rnd">
            <a:solidFill>
              <a:schemeClr val="bg2"/>
            </a:solidFill>
          </a:ln>
        </p:spPr>
        <p:txBody>
          <a:bodyPr>
            <a:normAutofit/>
          </a:bodyPr>
          <a:lstStyle/>
          <a:p>
            <a:pPr>
              <a:lnSpc>
                <a:spcPct val="90000"/>
              </a:lnSpc>
            </a:pPr>
            <a:r>
              <a:rPr lang="en-US" sz="1700" u="sng" dirty="0"/>
              <a:t>Input				Output</a:t>
            </a:r>
          </a:p>
          <a:p>
            <a:pPr>
              <a:lnSpc>
                <a:spcPct val="90000"/>
              </a:lnSpc>
            </a:pPr>
            <a:r>
              <a:rPr lang="en-US" sz="1700" dirty="0"/>
              <a:t>Precipitation		Evaporation and 				Evapotranspiration</a:t>
            </a:r>
          </a:p>
          <a:p>
            <a:pPr>
              <a:lnSpc>
                <a:spcPct val="90000"/>
              </a:lnSpc>
            </a:pPr>
            <a:r>
              <a:rPr lang="en-US" sz="1700" dirty="0"/>
              <a:t>River (High flow)		River (Low flow) 			</a:t>
            </a:r>
          </a:p>
          <a:p>
            <a:pPr>
              <a:lnSpc>
                <a:spcPct val="90000"/>
              </a:lnSpc>
            </a:pPr>
            <a:r>
              <a:rPr lang="en-US" sz="1700" dirty="0"/>
              <a:t>Groundwater Springs		</a:t>
            </a:r>
          </a:p>
        </p:txBody>
      </p:sp>
      <p:sp>
        <p:nvSpPr>
          <p:cNvPr id="13" name="Rectangle 12">
            <a:extLst>
              <a:ext uri="{FF2B5EF4-FFF2-40B4-BE49-F238E27FC236}">
                <a16:creationId xmlns:a16="http://schemas.microsoft.com/office/drawing/2014/main" id="{7465E1E6-76DA-46A7-87B0-0A3F9791A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hart 3">
            <a:extLst>
              <a:ext uri="{FF2B5EF4-FFF2-40B4-BE49-F238E27FC236}">
                <a16:creationId xmlns:a16="http://schemas.microsoft.com/office/drawing/2014/main" id="{3F277486-A65D-4A35-BD51-3811321A2E92}"/>
              </a:ext>
            </a:extLst>
          </p:cNvPr>
          <p:cNvGraphicFramePr>
            <a:graphicFrameLocks/>
          </p:cNvGraphicFramePr>
          <p:nvPr>
            <p:extLst>
              <p:ext uri="{D42A27DB-BD31-4B8C-83A1-F6EECF244321}">
                <p14:modId xmlns:p14="http://schemas.microsoft.com/office/powerpoint/2010/main" val="280949356"/>
              </p:ext>
            </p:extLst>
          </p:nvPr>
        </p:nvGraphicFramePr>
        <p:xfrm>
          <a:off x="633999" y="640081"/>
          <a:ext cx="6583227" cy="53144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49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28BEED-4F41-490A-9462-E268B5F8A6D7}"/>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14221" b="1193"/>
          <a:stretch/>
        </p:blipFill>
        <p:spPr bwMode="auto">
          <a:xfrm>
            <a:off x="20" y="10"/>
            <a:ext cx="12191980" cy="6857990"/>
          </a:xfrm>
          <a:prstGeom prst="rect">
            <a:avLst/>
          </a:prstGeom>
          <a:noFill/>
        </p:spPr>
      </p:pic>
      <p:cxnSp>
        <p:nvCxnSpPr>
          <p:cNvPr id="3" name="Straight Arrow Connector 2">
            <a:extLst>
              <a:ext uri="{FF2B5EF4-FFF2-40B4-BE49-F238E27FC236}">
                <a16:creationId xmlns:a16="http://schemas.microsoft.com/office/drawing/2014/main" id="{9AED8B92-0C7F-4D2E-AF2E-36535E240EF6}"/>
              </a:ext>
            </a:extLst>
          </p:cNvPr>
          <p:cNvCxnSpPr>
            <a:cxnSpLocks/>
          </p:cNvCxnSpPr>
          <p:nvPr/>
        </p:nvCxnSpPr>
        <p:spPr>
          <a:xfrm>
            <a:off x="7296346" y="2139885"/>
            <a:ext cx="1017144" cy="670427"/>
          </a:xfrm>
          <a:prstGeom prst="straightConnector1">
            <a:avLst/>
          </a:prstGeom>
          <a:ln w="2222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9626E3-402C-4722-B16A-63456DCB97E6}"/>
              </a:ext>
            </a:extLst>
          </p:cNvPr>
          <p:cNvCxnSpPr>
            <a:cxnSpLocks/>
          </p:cNvCxnSpPr>
          <p:nvPr/>
        </p:nvCxnSpPr>
        <p:spPr>
          <a:xfrm flipH="1" flipV="1">
            <a:off x="11246178" y="4185502"/>
            <a:ext cx="622168" cy="50904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2194B4-5567-4554-AA5F-03B0C8FEC751}"/>
              </a:ext>
            </a:extLst>
          </p:cNvPr>
          <p:cNvCxnSpPr>
            <a:cxnSpLocks/>
          </p:cNvCxnSpPr>
          <p:nvPr/>
        </p:nvCxnSpPr>
        <p:spPr>
          <a:xfrm flipH="1" flipV="1">
            <a:off x="9098438" y="5035485"/>
            <a:ext cx="622168" cy="50904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423800-07AB-4A64-85FA-03E5F9D8CC6D}"/>
              </a:ext>
            </a:extLst>
          </p:cNvPr>
          <p:cNvCxnSpPr>
            <a:cxnSpLocks/>
          </p:cNvCxnSpPr>
          <p:nvPr/>
        </p:nvCxnSpPr>
        <p:spPr>
          <a:xfrm flipH="1" flipV="1">
            <a:off x="5473832" y="5687505"/>
            <a:ext cx="622168" cy="50904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3CF7CE1-6734-47A8-ADB6-94515271F220}"/>
              </a:ext>
            </a:extLst>
          </p:cNvPr>
          <p:cNvCxnSpPr>
            <a:cxnSpLocks/>
          </p:cNvCxnSpPr>
          <p:nvPr/>
        </p:nvCxnSpPr>
        <p:spPr>
          <a:xfrm>
            <a:off x="3026015" y="471340"/>
            <a:ext cx="0" cy="182992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A48E17-863F-4476-A5C7-ABDBA702A5DA}"/>
              </a:ext>
            </a:extLst>
          </p:cNvPr>
          <p:cNvCxnSpPr>
            <a:cxnSpLocks/>
          </p:cNvCxnSpPr>
          <p:nvPr/>
        </p:nvCxnSpPr>
        <p:spPr>
          <a:xfrm>
            <a:off x="578198" y="-4744825"/>
            <a:ext cx="0" cy="1829926"/>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A9D6B32-F732-4C3C-B229-5EAF75D17EB5}"/>
              </a:ext>
            </a:extLst>
          </p:cNvPr>
          <p:cNvCxnSpPr>
            <a:cxnSpLocks/>
          </p:cNvCxnSpPr>
          <p:nvPr/>
        </p:nvCxnSpPr>
        <p:spPr>
          <a:xfrm>
            <a:off x="6260980" y="645172"/>
            <a:ext cx="0" cy="182992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5E09469-B7F1-4EC6-A81B-ABA0FE9F80DB}"/>
              </a:ext>
            </a:extLst>
          </p:cNvPr>
          <p:cNvCxnSpPr>
            <a:cxnSpLocks/>
          </p:cNvCxnSpPr>
          <p:nvPr/>
        </p:nvCxnSpPr>
        <p:spPr>
          <a:xfrm>
            <a:off x="10768564" y="788145"/>
            <a:ext cx="0" cy="1829926"/>
          </a:xfrm>
          <a:prstGeom prst="straightConnector1">
            <a:avLst/>
          </a:prstGeom>
          <a:ln w="22225">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4CD6268-DE75-44A1-A12E-1DC094333C42}"/>
              </a:ext>
            </a:extLst>
          </p:cNvPr>
          <p:cNvSpPr txBox="1"/>
          <p:nvPr/>
        </p:nvSpPr>
        <p:spPr>
          <a:xfrm>
            <a:off x="3252986" y="1518442"/>
            <a:ext cx="659155"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Rain</a:t>
            </a:r>
          </a:p>
        </p:txBody>
      </p:sp>
      <p:sp>
        <p:nvSpPr>
          <p:cNvPr id="23" name="TextBox 22">
            <a:extLst>
              <a:ext uri="{FF2B5EF4-FFF2-40B4-BE49-F238E27FC236}">
                <a16:creationId xmlns:a16="http://schemas.microsoft.com/office/drawing/2014/main" id="{C653DE32-0709-4468-9E3F-A8D824287516}"/>
              </a:ext>
            </a:extLst>
          </p:cNvPr>
          <p:cNvSpPr txBox="1"/>
          <p:nvPr/>
        </p:nvSpPr>
        <p:spPr>
          <a:xfrm>
            <a:off x="6367215" y="1500315"/>
            <a:ext cx="659155"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Rain</a:t>
            </a:r>
          </a:p>
        </p:txBody>
      </p:sp>
      <p:sp>
        <p:nvSpPr>
          <p:cNvPr id="24" name="TextBox 23">
            <a:extLst>
              <a:ext uri="{FF2B5EF4-FFF2-40B4-BE49-F238E27FC236}">
                <a16:creationId xmlns:a16="http://schemas.microsoft.com/office/drawing/2014/main" id="{D6D47F42-1014-46D7-9E62-B4158E50E260}"/>
              </a:ext>
            </a:extLst>
          </p:cNvPr>
          <p:cNvSpPr txBox="1"/>
          <p:nvPr/>
        </p:nvSpPr>
        <p:spPr>
          <a:xfrm>
            <a:off x="10777755" y="1315649"/>
            <a:ext cx="659155"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Rain</a:t>
            </a:r>
          </a:p>
        </p:txBody>
      </p:sp>
      <p:sp>
        <p:nvSpPr>
          <p:cNvPr id="25" name="TextBox 24">
            <a:extLst>
              <a:ext uri="{FF2B5EF4-FFF2-40B4-BE49-F238E27FC236}">
                <a16:creationId xmlns:a16="http://schemas.microsoft.com/office/drawing/2014/main" id="{C3C97607-A1F5-4744-B95F-B67FF2624CF0}"/>
              </a:ext>
            </a:extLst>
          </p:cNvPr>
          <p:cNvSpPr txBox="1"/>
          <p:nvPr/>
        </p:nvSpPr>
        <p:spPr>
          <a:xfrm>
            <a:off x="7907288" y="2248739"/>
            <a:ext cx="1813318"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River Exchange</a:t>
            </a:r>
          </a:p>
        </p:txBody>
      </p:sp>
      <p:sp>
        <p:nvSpPr>
          <p:cNvPr id="26" name="TextBox 25">
            <a:extLst>
              <a:ext uri="{FF2B5EF4-FFF2-40B4-BE49-F238E27FC236}">
                <a16:creationId xmlns:a16="http://schemas.microsoft.com/office/drawing/2014/main" id="{1BF3CE5D-661A-4327-B9B3-1E7E704D5962}"/>
              </a:ext>
            </a:extLst>
          </p:cNvPr>
          <p:cNvSpPr txBox="1"/>
          <p:nvPr/>
        </p:nvSpPr>
        <p:spPr>
          <a:xfrm>
            <a:off x="10768564" y="1315649"/>
            <a:ext cx="659155"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Rain</a:t>
            </a:r>
          </a:p>
        </p:txBody>
      </p:sp>
      <p:sp>
        <p:nvSpPr>
          <p:cNvPr id="27" name="TextBox 26">
            <a:extLst>
              <a:ext uri="{FF2B5EF4-FFF2-40B4-BE49-F238E27FC236}">
                <a16:creationId xmlns:a16="http://schemas.microsoft.com/office/drawing/2014/main" id="{47ED2BD2-B363-41F8-83A3-C19157F104D0}"/>
              </a:ext>
            </a:extLst>
          </p:cNvPr>
          <p:cNvSpPr txBox="1"/>
          <p:nvPr/>
        </p:nvSpPr>
        <p:spPr>
          <a:xfrm>
            <a:off x="10768637" y="4599890"/>
            <a:ext cx="966932"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Springs</a:t>
            </a:r>
          </a:p>
        </p:txBody>
      </p:sp>
      <p:sp>
        <p:nvSpPr>
          <p:cNvPr id="28" name="TextBox 27">
            <a:extLst>
              <a:ext uri="{FF2B5EF4-FFF2-40B4-BE49-F238E27FC236}">
                <a16:creationId xmlns:a16="http://schemas.microsoft.com/office/drawing/2014/main" id="{F3CC8D9F-6E5B-4035-B5AC-782BC0412FB9}"/>
              </a:ext>
            </a:extLst>
          </p:cNvPr>
          <p:cNvSpPr txBox="1"/>
          <p:nvPr/>
        </p:nvSpPr>
        <p:spPr>
          <a:xfrm>
            <a:off x="9720606" y="5174809"/>
            <a:ext cx="966932"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Springs</a:t>
            </a:r>
          </a:p>
        </p:txBody>
      </p:sp>
      <p:sp>
        <p:nvSpPr>
          <p:cNvPr id="29" name="TextBox 28">
            <a:extLst>
              <a:ext uri="{FF2B5EF4-FFF2-40B4-BE49-F238E27FC236}">
                <a16:creationId xmlns:a16="http://schemas.microsoft.com/office/drawing/2014/main" id="{A7F7BBB2-19C2-40D9-BAC5-51B96198F407}"/>
              </a:ext>
            </a:extLst>
          </p:cNvPr>
          <p:cNvSpPr txBox="1"/>
          <p:nvPr/>
        </p:nvSpPr>
        <p:spPr>
          <a:xfrm>
            <a:off x="5978164" y="5816896"/>
            <a:ext cx="966932" cy="369332"/>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Springs</a:t>
            </a:r>
          </a:p>
        </p:txBody>
      </p:sp>
      <p:cxnSp>
        <p:nvCxnSpPr>
          <p:cNvPr id="30" name="Connector: Elbow 29">
            <a:extLst>
              <a:ext uri="{FF2B5EF4-FFF2-40B4-BE49-F238E27FC236}">
                <a16:creationId xmlns:a16="http://schemas.microsoft.com/office/drawing/2014/main" id="{101039B4-C431-4D60-BC21-1356A6D396CF}"/>
              </a:ext>
            </a:extLst>
          </p:cNvPr>
          <p:cNvCxnSpPr>
            <a:cxnSpLocks/>
          </p:cNvCxnSpPr>
          <p:nvPr/>
        </p:nvCxnSpPr>
        <p:spPr>
          <a:xfrm rot="16200000" flipV="1">
            <a:off x="1107564" y="3738939"/>
            <a:ext cx="2158910" cy="301656"/>
          </a:xfrm>
          <a:prstGeom prst="bentConnector3">
            <a:avLst/>
          </a:prstGeom>
          <a:ln w="222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C2FDE4A2-8DDD-4F68-929D-8A23AD9F3948}"/>
              </a:ext>
            </a:extLst>
          </p:cNvPr>
          <p:cNvCxnSpPr>
            <a:cxnSpLocks/>
          </p:cNvCxnSpPr>
          <p:nvPr/>
        </p:nvCxnSpPr>
        <p:spPr>
          <a:xfrm rot="16200000" flipV="1">
            <a:off x="3586814" y="2955219"/>
            <a:ext cx="2158910" cy="301656"/>
          </a:xfrm>
          <a:prstGeom prst="bentConnector3">
            <a:avLst/>
          </a:prstGeom>
          <a:ln w="222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E17B622-7D1A-4B20-86B7-952F0C352107}"/>
              </a:ext>
            </a:extLst>
          </p:cNvPr>
          <p:cNvCxnSpPr>
            <a:cxnSpLocks/>
          </p:cNvCxnSpPr>
          <p:nvPr/>
        </p:nvCxnSpPr>
        <p:spPr>
          <a:xfrm rot="16200000" flipV="1">
            <a:off x="8735895" y="1517040"/>
            <a:ext cx="2158910" cy="301656"/>
          </a:xfrm>
          <a:prstGeom prst="bentConnector3">
            <a:avLst/>
          </a:prstGeom>
          <a:ln w="222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5DC1296E-8DAF-48FB-B438-D017EB1711E3}"/>
              </a:ext>
            </a:extLst>
          </p:cNvPr>
          <p:cNvCxnSpPr>
            <a:cxnSpLocks/>
          </p:cNvCxnSpPr>
          <p:nvPr/>
        </p:nvCxnSpPr>
        <p:spPr>
          <a:xfrm rot="16200000" flipV="1">
            <a:off x="6323814" y="3979653"/>
            <a:ext cx="2158910" cy="301656"/>
          </a:xfrm>
          <a:prstGeom prst="bentConnector3">
            <a:avLst/>
          </a:prstGeom>
          <a:ln w="2222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BCD18C2-33EC-46B3-8C1A-2782DAC133CE}"/>
              </a:ext>
            </a:extLst>
          </p:cNvPr>
          <p:cNvSpPr txBox="1"/>
          <p:nvPr/>
        </p:nvSpPr>
        <p:spPr>
          <a:xfrm>
            <a:off x="2175991" y="4951373"/>
            <a:ext cx="1700047"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Evaporation</a:t>
            </a:r>
          </a:p>
        </p:txBody>
      </p:sp>
      <p:sp>
        <p:nvSpPr>
          <p:cNvPr id="40" name="TextBox 39">
            <a:extLst>
              <a:ext uri="{FF2B5EF4-FFF2-40B4-BE49-F238E27FC236}">
                <a16:creationId xmlns:a16="http://schemas.microsoft.com/office/drawing/2014/main" id="{13D9612F-87E6-436B-ADF4-6471300BDFB8}"/>
              </a:ext>
            </a:extLst>
          </p:cNvPr>
          <p:cNvSpPr txBox="1"/>
          <p:nvPr/>
        </p:nvSpPr>
        <p:spPr>
          <a:xfrm>
            <a:off x="4204325" y="4185502"/>
            <a:ext cx="1700047"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Evaporation</a:t>
            </a:r>
          </a:p>
        </p:txBody>
      </p:sp>
      <p:sp>
        <p:nvSpPr>
          <p:cNvPr id="41" name="TextBox 40">
            <a:extLst>
              <a:ext uri="{FF2B5EF4-FFF2-40B4-BE49-F238E27FC236}">
                <a16:creationId xmlns:a16="http://schemas.microsoft.com/office/drawing/2014/main" id="{DF381246-1EBB-49BB-9344-11F1179C27DA}"/>
              </a:ext>
            </a:extLst>
          </p:cNvPr>
          <p:cNvSpPr txBox="1"/>
          <p:nvPr/>
        </p:nvSpPr>
        <p:spPr>
          <a:xfrm>
            <a:off x="6111157" y="5181657"/>
            <a:ext cx="2104985"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Evapotranspiration</a:t>
            </a:r>
          </a:p>
        </p:txBody>
      </p:sp>
      <p:sp>
        <p:nvSpPr>
          <p:cNvPr id="42" name="TextBox 41">
            <a:extLst>
              <a:ext uri="{FF2B5EF4-FFF2-40B4-BE49-F238E27FC236}">
                <a16:creationId xmlns:a16="http://schemas.microsoft.com/office/drawing/2014/main" id="{35C82AD0-F353-4FE3-92D9-7F59F950DADD}"/>
              </a:ext>
            </a:extLst>
          </p:cNvPr>
          <p:cNvSpPr txBox="1"/>
          <p:nvPr/>
        </p:nvSpPr>
        <p:spPr>
          <a:xfrm>
            <a:off x="6111158" y="5181657"/>
            <a:ext cx="2104985"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Evapotranspiration</a:t>
            </a:r>
          </a:p>
        </p:txBody>
      </p:sp>
      <p:sp>
        <p:nvSpPr>
          <p:cNvPr id="43" name="TextBox 42">
            <a:extLst>
              <a:ext uri="{FF2B5EF4-FFF2-40B4-BE49-F238E27FC236}">
                <a16:creationId xmlns:a16="http://schemas.microsoft.com/office/drawing/2014/main" id="{0717A6DC-9F0B-473C-AA08-630B2235718E}"/>
              </a:ext>
            </a:extLst>
          </p:cNvPr>
          <p:cNvSpPr txBox="1"/>
          <p:nvPr/>
        </p:nvSpPr>
        <p:spPr>
          <a:xfrm>
            <a:off x="8834422" y="2886647"/>
            <a:ext cx="2232644" cy="369332"/>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Evapotranspiration</a:t>
            </a:r>
          </a:p>
        </p:txBody>
      </p:sp>
    </p:spTree>
    <p:extLst>
      <p:ext uri="{BB962C8B-B14F-4D97-AF65-F5344CB8AC3E}">
        <p14:creationId xmlns:p14="http://schemas.microsoft.com/office/powerpoint/2010/main" val="396382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CEF76B-9D35-45BB-B5ED-C6BD7802AB70}"/>
              </a:ext>
            </a:extLst>
          </p:cNvPr>
          <p:cNvSpPr>
            <a:spLocks noGrp="1"/>
          </p:cNvSpPr>
          <p:nvPr>
            <p:ph type="title"/>
          </p:nvPr>
        </p:nvSpPr>
        <p:spPr>
          <a:xfrm>
            <a:off x="492370" y="516836"/>
            <a:ext cx="3084844" cy="976401"/>
          </a:xfrm>
        </p:spPr>
        <p:txBody>
          <a:bodyPr>
            <a:normAutofit/>
          </a:bodyPr>
          <a:lstStyle/>
          <a:p>
            <a:pPr algn="ctr"/>
            <a:r>
              <a:rPr lang="en-US" sz="3200" dirty="0">
                <a:solidFill>
                  <a:schemeClr val="accent1">
                    <a:lumMod val="20000"/>
                    <a:lumOff val="80000"/>
                  </a:schemeClr>
                </a:solidFill>
                <a:latin typeface="Arial" panose="020B0604020202020204" pitchFamily="34" charset="0"/>
                <a:cs typeface="Arial" panose="020B0604020202020204" pitchFamily="34" charset="0"/>
              </a:rPr>
              <a:t>Hydrology </a:t>
            </a:r>
          </a:p>
        </p:txBody>
      </p:sp>
      <p:cxnSp>
        <p:nvCxnSpPr>
          <p:cNvPr id="16" name="Straight Connector 15">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6FFE3A6-83F1-40A2-8063-5FEF9F0A45B6}"/>
              </a:ext>
            </a:extLst>
          </p:cNvPr>
          <p:cNvSpPr>
            <a:spLocks noGrp="1"/>
          </p:cNvSpPr>
          <p:nvPr>
            <p:ph idx="1"/>
          </p:nvPr>
        </p:nvSpPr>
        <p:spPr>
          <a:xfrm>
            <a:off x="571752" y="2799654"/>
            <a:ext cx="3005462" cy="3189665"/>
          </a:xfrm>
        </p:spPr>
        <p:txBody>
          <a:bodyPr>
            <a:normAutofit fontScale="85000" lnSpcReduction="20000"/>
          </a:bodyPr>
          <a:lstStyle/>
          <a:p>
            <a:r>
              <a:rPr lang="en-US" sz="2100" dirty="0">
                <a:solidFill>
                  <a:srgbClr val="FFFFFF"/>
                </a:solidFill>
                <a:latin typeface="Arial" panose="020B0604020202020204" pitchFamily="34" charset="0"/>
                <a:cs typeface="Arial" panose="020B0604020202020204" pitchFamily="34" charset="0"/>
              </a:rPr>
              <a:t>Willamette River Morrison Bridge River Gauge  2017 Seasonal Hydrograph </a:t>
            </a:r>
          </a:p>
          <a:p>
            <a:r>
              <a:rPr lang="en-US" sz="1900" dirty="0">
                <a:solidFill>
                  <a:srgbClr val="FFFFFF"/>
                </a:solidFill>
                <a:latin typeface="Arial" panose="020B0604020202020204" pitchFamily="34" charset="0"/>
                <a:cs typeface="Arial" panose="020B0604020202020204" pitchFamily="34" charset="0"/>
              </a:rPr>
              <a:t>Measured in Feet at MLLW Datum:</a:t>
            </a:r>
          </a:p>
          <a:p>
            <a:r>
              <a:rPr lang="en-US" sz="1900" dirty="0">
                <a:solidFill>
                  <a:srgbClr val="FFFFFF"/>
                </a:solidFill>
                <a:latin typeface="Arial" panose="020B0604020202020204" pitchFamily="34" charset="0"/>
                <a:cs typeface="Arial" panose="020B0604020202020204" pitchFamily="34" charset="0"/>
              </a:rPr>
              <a:t>W</a:t>
            </a:r>
            <a:r>
              <a:rPr lang="en-US" sz="1900" dirty="0">
                <a:solidFill>
                  <a:schemeClr val="bg1"/>
                </a:solidFill>
                <a:latin typeface="Arial" panose="020B0604020202020204" pitchFamily="34" charset="0"/>
                <a:cs typeface="Arial" panose="020B0604020202020204" pitchFamily="34" charset="0"/>
              </a:rPr>
              <a:t>hich is the average height of the lowest tide recorded at a tide station each day during a 19-year recording period, known as the National Tidal Datum Epoch.</a:t>
            </a:r>
            <a:r>
              <a:rPr lang="en-US" sz="1900" baseline="30000" dirty="0">
                <a:solidFill>
                  <a:schemeClr val="bg1"/>
                </a:solidFill>
                <a:latin typeface="Arial" panose="020B0604020202020204" pitchFamily="34" charset="0"/>
                <a:cs typeface="Arial" panose="020B0604020202020204" pitchFamily="34" charset="0"/>
              </a:rPr>
              <a:t> </a:t>
            </a:r>
            <a:r>
              <a:rPr lang="en-US" sz="1900" dirty="0">
                <a:solidFill>
                  <a:schemeClr val="bg1"/>
                </a:solidFill>
                <a:latin typeface="Arial" panose="020B0604020202020204" pitchFamily="34" charset="0"/>
                <a:cs typeface="Arial" panose="020B0604020202020204" pitchFamily="34" charset="0"/>
              </a:rPr>
              <a:t> MLLW is only a mean, so some tidal levels may be negative relative to MLLW.</a:t>
            </a:r>
          </a:p>
        </p:txBody>
      </p:sp>
      <p:pic>
        <p:nvPicPr>
          <p:cNvPr id="5" name="Content Placeholder 4" descr="A screenshot of a cell phone screen with text&#10;&#10;Description automatically generated">
            <a:extLst>
              <a:ext uri="{FF2B5EF4-FFF2-40B4-BE49-F238E27FC236}">
                <a16:creationId xmlns:a16="http://schemas.microsoft.com/office/drawing/2014/main" id="{9A877BC9-7A84-4D0C-AF77-967B8576F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017" y="909021"/>
            <a:ext cx="6798082" cy="5039957"/>
          </a:xfrm>
          <a:prstGeom prst="rect">
            <a:avLst/>
          </a:prstGeom>
        </p:spPr>
      </p:pic>
    </p:spTree>
    <p:extLst>
      <p:ext uri="{BB962C8B-B14F-4D97-AF65-F5344CB8AC3E}">
        <p14:creationId xmlns:p14="http://schemas.microsoft.com/office/powerpoint/2010/main" val="423071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B4056F-1959-4627-A683-77F6C0603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se up of a map&#10;&#10;Description automatically generated">
            <a:extLst>
              <a:ext uri="{FF2B5EF4-FFF2-40B4-BE49-F238E27FC236}">
                <a16:creationId xmlns:a16="http://schemas.microsoft.com/office/drawing/2014/main" id="{57FB785E-6340-47D0-8152-83BB29BE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284" y="643538"/>
            <a:ext cx="9812532" cy="3557043"/>
          </a:xfrm>
          <a:prstGeom prst="rect">
            <a:avLst/>
          </a:prstGeom>
          <a:ln w="22225">
            <a:solidFill>
              <a:schemeClr val="bg1"/>
            </a:solidFill>
          </a:ln>
        </p:spPr>
      </p:pic>
      <p:sp>
        <p:nvSpPr>
          <p:cNvPr id="14" name="Rectangle 13">
            <a:extLst>
              <a:ext uri="{FF2B5EF4-FFF2-40B4-BE49-F238E27FC236}">
                <a16:creationId xmlns:a16="http://schemas.microsoft.com/office/drawing/2014/main" id="{D8D7349B-C9FA-4FCE-A1FF-948F460A3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554906"/>
            <a:ext cx="12188952" cy="230309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FFD37CC-517B-4175-BED4-982B44EA6913}"/>
              </a:ext>
            </a:extLst>
          </p:cNvPr>
          <p:cNvSpPr>
            <a:spLocks noGrp="1"/>
          </p:cNvSpPr>
          <p:nvPr>
            <p:ph type="title"/>
          </p:nvPr>
        </p:nvSpPr>
        <p:spPr>
          <a:xfrm>
            <a:off x="282808" y="4905301"/>
            <a:ext cx="5340070" cy="1554485"/>
          </a:xfrm>
        </p:spPr>
        <p:txBody>
          <a:bodyPr anchor="ctr">
            <a:normAutofit/>
          </a:bodyPr>
          <a:lstStyle/>
          <a:p>
            <a:pPr algn="r"/>
            <a:r>
              <a:rPr lang="en-US" sz="3200" dirty="0">
                <a:solidFill>
                  <a:srgbClr val="FFFFFF"/>
                </a:solidFill>
                <a:latin typeface="Arial" panose="020B0604020202020204" pitchFamily="34" charset="0"/>
                <a:cs typeface="Arial" panose="020B0604020202020204" pitchFamily="34" charset="0"/>
              </a:rPr>
              <a:t>Hydrology</a:t>
            </a:r>
            <a:r>
              <a:rPr lang="en-US" sz="3700" dirty="0">
                <a:solidFill>
                  <a:srgbClr val="FFFFFF"/>
                </a:solidFill>
                <a:latin typeface="Arial" panose="020B0604020202020204" pitchFamily="34" charset="0"/>
                <a:cs typeface="Arial" panose="020B0604020202020204" pitchFamily="34" charset="0"/>
              </a:rPr>
              <a:t> – </a:t>
            </a:r>
            <a:r>
              <a:rPr lang="en-US" sz="2700" dirty="0">
                <a:solidFill>
                  <a:srgbClr val="FFFFFF"/>
                </a:solidFill>
                <a:latin typeface="Arial" panose="020B0604020202020204" pitchFamily="34" charset="0"/>
                <a:cs typeface="Arial" panose="020B0604020202020204" pitchFamily="34" charset="0"/>
              </a:rPr>
              <a:t>Willamette River Morrison Street Bridge Tide Gauge</a:t>
            </a:r>
          </a:p>
        </p:txBody>
      </p:sp>
      <p:cxnSp>
        <p:nvCxnSpPr>
          <p:cNvPr id="16" name="Straight Connector 15">
            <a:extLst>
              <a:ext uri="{FF2B5EF4-FFF2-40B4-BE49-F238E27FC236}">
                <a16:creationId xmlns:a16="http://schemas.microsoft.com/office/drawing/2014/main" id="{55646586-8E5D-4A2B-BDA9-01CE28AC8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0770" y="5247564"/>
            <a:ext cx="0" cy="8734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4440B4C-CB05-4A0B-A4D9-C4C704A58232}"/>
              </a:ext>
            </a:extLst>
          </p:cNvPr>
          <p:cNvSpPr>
            <a:spLocks noGrp="1"/>
          </p:cNvSpPr>
          <p:nvPr>
            <p:ph idx="1"/>
          </p:nvPr>
        </p:nvSpPr>
        <p:spPr>
          <a:xfrm>
            <a:off x="6064301" y="4905300"/>
            <a:ext cx="5493699" cy="1554485"/>
          </a:xfrm>
        </p:spPr>
        <p:txBody>
          <a:bodyPr anchor="ctr">
            <a:normAutofit/>
          </a:bodyPr>
          <a:lstStyle/>
          <a:p>
            <a:pPr algn="ctr"/>
            <a:r>
              <a:rPr lang="en-US" dirty="0">
                <a:solidFill>
                  <a:srgbClr val="FFFFFF"/>
                </a:solidFill>
              </a:rPr>
              <a:t>Elevation of River in Feet at MLLW Datum</a:t>
            </a:r>
          </a:p>
        </p:txBody>
      </p:sp>
    </p:spTree>
    <p:extLst>
      <p:ext uri="{BB962C8B-B14F-4D97-AF65-F5344CB8AC3E}">
        <p14:creationId xmlns:p14="http://schemas.microsoft.com/office/powerpoint/2010/main" val="143660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33">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0A37CD-246F-4146-B54D-51807E67CEB6}"/>
              </a:ext>
            </a:extLst>
          </p:cNvPr>
          <p:cNvSpPr>
            <a:spLocks noGrp="1"/>
          </p:cNvSpPr>
          <p:nvPr>
            <p:ph type="title"/>
          </p:nvPr>
        </p:nvSpPr>
        <p:spPr>
          <a:xfrm>
            <a:off x="845288" y="3893543"/>
            <a:ext cx="3015483" cy="1654626"/>
          </a:xfrm>
        </p:spPr>
        <p:txBody>
          <a:bodyPr anchor="ctr">
            <a:normAutofit/>
          </a:bodyPr>
          <a:lstStyle/>
          <a:p>
            <a:pPr algn="ctr"/>
            <a:r>
              <a:rPr lang="en-US" sz="2000" dirty="0">
                <a:solidFill>
                  <a:srgbClr val="404A55"/>
                </a:solidFill>
                <a:latin typeface="Arial" panose="020B0604020202020204" pitchFamily="34" charset="0"/>
                <a:cs typeface="Arial" panose="020B0604020202020204" pitchFamily="34" charset="0"/>
              </a:rPr>
              <a:t>A Potential River Water Exchange Period at Oaks Bottom Based on Data</a:t>
            </a:r>
          </a:p>
        </p:txBody>
      </p:sp>
      <p:sp>
        <p:nvSpPr>
          <p:cNvPr id="49" name="Rectangle 35">
            <a:extLst>
              <a:ext uri="{FF2B5EF4-FFF2-40B4-BE49-F238E27FC236}">
                <a16:creationId xmlns:a16="http://schemas.microsoft.com/office/drawing/2014/main" id="{50E2AEF9-3220-4407-B76B-1B6E3952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0142"/>
            <a:ext cx="3860771" cy="2932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cell phone screen with text&#10;&#10;Description automatically generated">
            <a:extLst>
              <a:ext uri="{FF2B5EF4-FFF2-40B4-BE49-F238E27FC236}">
                <a16:creationId xmlns:a16="http://schemas.microsoft.com/office/drawing/2014/main" id="{CF3FBB2A-D482-4D84-A96F-94D8D732BEC0}"/>
              </a:ext>
            </a:extLst>
          </p:cNvPr>
          <p:cNvPicPr>
            <a:picLocks noChangeAspect="1"/>
          </p:cNvPicPr>
          <p:nvPr/>
        </p:nvPicPr>
        <p:blipFill rotWithShape="1">
          <a:blip r:embed="rId3">
            <a:extLst>
              <a:ext uri="{28A0092B-C50C-407E-A947-70E740481C1C}">
                <a14:useLocalDpi xmlns:a14="http://schemas.microsoft.com/office/drawing/2010/main" val="0"/>
              </a:ext>
            </a:extLst>
          </a:blip>
          <a:srcRect r="5" b="4155"/>
          <a:stretch/>
        </p:blipFill>
        <p:spPr>
          <a:xfrm>
            <a:off x="0" y="824735"/>
            <a:ext cx="3664835" cy="2604266"/>
          </a:xfrm>
          <a:prstGeom prst="rect">
            <a:avLst/>
          </a:prstGeom>
        </p:spPr>
      </p:pic>
      <p:sp>
        <p:nvSpPr>
          <p:cNvPr id="38" name="Rectangle 37">
            <a:extLst>
              <a:ext uri="{FF2B5EF4-FFF2-40B4-BE49-F238E27FC236}">
                <a16:creationId xmlns:a16="http://schemas.microsoft.com/office/drawing/2014/main" id="{2CAFBD32-D3B9-4AA1-8A52-E7788A955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885" y="0"/>
            <a:ext cx="4332545" cy="3131604"/>
          </a:xfrm>
          <a:prstGeom prst="rect">
            <a:avLst/>
          </a:prstGeom>
          <a:solidFill>
            <a:srgbClr val="404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se up of a map&#10;&#10;Description automatically generated">
            <a:extLst>
              <a:ext uri="{FF2B5EF4-FFF2-40B4-BE49-F238E27FC236}">
                <a16:creationId xmlns:a16="http://schemas.microsoft.com/office/drawing/2014/main" id="{FD703679-5B3B-4F50-A0A3-BEB41AD08A1D}"/>
              </a:ext>
            </a:extLst>
          </p:cNvPr>
          <p:cNvPicPr>
            <a:picLocks noChangeAspect="1"/>
          </p:cNvPicPr>
          <p:nvPr/>
        </p:nvPicPr>
        <p:blipFill rotWithShape="1">
          <a:blip r:embed="rId4">
            <a:extLst>
              <a:ext uri="{28A0092B-C50C-407E-A947-70E740481C1C}">
                <a14:useLocalDpi xmlns:a14="http://schemas.microsoft.com/office/drawing/2010/main" val="0"/>
              </a:ext>
            </a:extLst>
          </a:blip>
          <a:srcRect l="6668" r="5008" b="-1"/>
          <a:stretch/>
        </p:blipFill>
        <p:spPr>
          <a:xfrm>
            <a:off x="4354278" y="10"/>
            <a:ext cx="3966436" cy="2952719"/>
          </a:xfrm>
          <a:prstGeom prst="rect">
            <a:avLst/>
          </a:prstGeom>
        </p:spPr>
      </p:pic>
      <p:sp>
        <p:nvSpPr>
          <p:cNvPr id="28" name="Content Placeholder 27">
            <a:extLst>
              <a:ext uri="{FF2B5EF4-FFF2-40B4-BE49-F238E27FC236}">
                <a16:creationId xmlns:a16="http://schemas.microsoft.com/office/drawing/2014/main" id="{2081821D-4CD4-46B2-8E08-997924460D0E}"/>
              </a:ext>
            </a:extLst>
          </p:cNvPr>
          <p:cNvSpPr txBox="1">
            <a:spLocks noGrp="1"/>
          </p:cNvSpPr>
          <p:nvPr>
            <p:ph idx="1"/>
          </p:nvPr>
        </p:nvSpPr>
        <p:spPr>
          <a:xfrm>
            <a:off x="4354279" y="3429000"/>
            <a:ext cx="3966441" cy="2583712"/>
          </a:xfrm>
          <a:prstGeom prst="rect">
            <a:avLst/>
          </a:prstGeom>
        </p:spPr>
        <p:txBody>
          <a:bodyPr rtlCol="0" anchor="ctr">
            <a:normAutofit/>
          </a:bodyPr>
          <a:lstStyle/>
          <a:p>
            <a:pPr algn="ctr"/>
            <a:r>
              <a:rPr lang="en-US" sz="1400" dirty="0">
                <a:latin typeface="Arial" panose="020B0604020202020204" pitchFamily="34" charset="0"/>
                <a:cs typeface="Arial" panose="020B0604020202020204" pitchFamily="34" charset="0"/>
              </a:rPr>
              <a:t>15-Feet NAVD 1988 ~ 8.42-Feet MLLW</a:t>
            </a:r>
          </a:p>
          <a:p>
            <a:pPr algn="ctr"/>
            <a:r>
              <a:rPr lang="en-US" sz="1400" dirty="0">
                <a:latin typeface="Arial" panose="020B0604020202020204" pitchFamily="34" charset="0"/>
                <a:cs typeface="Arial" panose="020B0604020202020204" pitchFamily="34" charset="0"/>
              </a:rPr>
              <a:t>Willamette River Mile-16</a:t>
            </a:r>
          </a:p>
        </p:txBody>
      </p:sp>
      <p:sp>
        <p:nvSpPr>
          <p:cNvPr id="40" name="Rectangle 39">
            <a:extLst>
              <a:ext uri="{FF2B5EF4-FFF2-40B4-BE49-F238E27FC236}">
                <a16:creationId xmlns:a16="http://schemas.microsoft.com/office/drawing/2014/main" id="{7B1FFF1B-D8E7-43C1-963D-013BA4049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60142"/>
            <a:ext cx="3429000" cy="505485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10;&#10;Description automatically generated">
            <a:extLst>
              <a:ext uri="{FF2B5EF4-FFF2-40B4-BE49-F238E27FC236}">
                <a16:creationId xmlns:a16="http://schemas.microsoft.com/office/drawing/2014/main" id="{3E573E05-13F8-4E95-B54E-6EDEC642B4ED}"/>
              </a:ext>
            </a:extLst>
          </p:cNvPr>
          <p:cNvPicPr>
            <a:picLocks noChangeAspect="1"/>
          </p:cNvPicPr>
          <p:nvPr/>
        </p:nvPicPr>
        <p:blipFill rotWithShape="1">
          <a:blip r:embed="rId5">
            <a:extLst>
              <a:ext uri="{28A0092B-C50C-407E-A947-70E740481C1C}">
                <a14:useLocalDpi xmlns:a14="http://schemas.microsoft.com/office/drawing/2010/main" val="0"/>
              </a:ext>
            </a:extLst>
          </a:blip>
          <a:srcRect l="38338" r="22990" b="1"/>
          <a:stretch/>
        </p:blipFill>
        <p:spPr>
          <a:xfrm>
            <a:off x="8942136" y="824734"/>
            <a:ext cx="3249864" cy="4726979"/>
          </a:xfrm>
          <a:prstGeom prst="rect">
            <a:avLst/>
          </a:prstGeom>
        </p:spPr>
      </p:pic>
      <p:sp>
        <p:nvSpPr>
          <p:cNvPr id="42" name="Rectangle 41">
            <a:extLst>
              <a:ext uri="{FF2B5EF4-FFF2-40B4-BE49-F238E27FC236}">
                <a16:creationId xmlns:a16="http://schemas.microsoft.com/office/drawing/2014/main" id="{48C82076-4E53-4B78-A17E-F0A3BC957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04A55"/>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B68C2C64-F32B-4580-BC02-01F199046BF5}"/>
              </a:ext>
            </a:extLst>
          </p:cNvPr>
          <p:cNvCxnSpPr/>
          <p:nvPr/>
        </p:nvCxnSpPr>
        <p:spPr>
          <a:xfrm>
            <a:off x="324740" y="18800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A4BB67-5406-475A-BDA4-AEA13DD0B171}"/>
              </a:ext>
            </a:extLst>
          </p:cNvPr>
          <p:cNvCxnSpPr/>
          <p:nvPr/>
        </p:nvCxnSpPr>
        <p:spPr>
          <a:xfrm>
            <a:off x="343949" y="187074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B8FB7F-7DF0-49CD-9302-1A5388301AD6}"/>
              </a:ext>
            </a:extLst>
          </p:cNvPr>
          <p:cNvCxnSpPr>
            <a:cxnSpLocks/>
          </p:cNvCxnSpPr>
          <p:nvPr/>
        </p:nvCxnSpPr>
        <p:spPr>
          <a:xfrm flipH="1">
            <a:off x="310719" y="2166151"/>
            <a:ext cx="317820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F72E186-BD2C-423D-88B8-5CBDA3C5C19A}"/>
              </a:ext>
            </a:extLst>
          </p:cNvPr>
          <p:cNvSpPr txBox="1"/>
          <p:nvPr/>
        </p:nvSpPr>
        <p:spPr>
          <a:xfrm>
            <a:off x="4039906" y="5253334"/>
            <a:ext cx="4445524"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Note: 	2014 LiDAR does not Reflect elevations after 	2018 culvert replacement and channel dredging 	project.</a:t>
            </a:r>
          </a:p>
        </p:txBody>
      </p:sp>
    </p:spTree>
    <p:extLst>
      <p:ext uri="{BB962C8B-B14F-4D97-AF65-F5344CB8AC3E}">
        <p14:creationId xmlns:p14="http://schemas.microsoft.com/office/powerpoint/2010/main" val="31237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computer&#10;&#10;Description automatically generated">
            <a:extLst>
              <a:ext uri="{FF2B5EF4-FFF2-40B4-BE49-F238E27FC236}">
                <a16:creationId xmlns:a16="http://schemas.microsoft.com/office/drawing/2014/main" id="{13A62AF0-3D38-45BE-A43D-FE6A84262173}"/>
              </a:ext>
            </a:extLst>
          </p:cNvPr>
          <p:cNvPicPr>
            <a:picLocks noChangeAspect="1"/>
          </p:cNvPicPr>
          <p:nvPr/>
        </p:nvPicPr>
        <p:blipFill rotWithShape="1">
          <a:blip r:embed="rId3">
            <a:extLst>
              <a:ext uri="{28A0092B-C50C-407E-A947-70E740481C1C}">
                <a14:useLocalDpi xmlns:a14="http://schemas.microsoft.com/office/drawing/2010/main" val="0"/>
              </a:ext>
            </a:extLst>
          </a:blip>
          <a:srcRect t="15659" b="12672"/>
          <a:stretch/>
        </p:blipFill>
        <p:spPr>
          <a:xfrm>
            <a:off x="-32" y="10"/>
            <a:ext cx="12192031" cy="4915066"/>
          </a:xfrm>
          <a:prstGeom prst="rect">
            <a:avLst/>
          </a:prstGeom>
        </p:spPr>
      </p:pic>
      <p:sp>
        <p:nvSpPr>
          <p:cNvPr id="25" name="Rectangle 24">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FFD37CC-517B-4175-BED4-982B44EA6913}"/>
              </a:ext>
            </a:extLst>
          </p:cNvPr>
          <p:cNvSpPr>
            <a:spLocks noGrp="1"/>
          </p:cNvSpPr>
          <p:nvPr>
            <p:ph type="title"/>
          </p:nvPr>
        </p:nvSpPr>
        <p:spPr>
          <a:xfrm>
            <a:off x="828675" y="5120639"/>
            <a:ext cx="7137263" cy="1280161"/>
          </a:xfrm>
        </p:spPr>
        <p:txBody>
          <a:bodyPr vert="horz" lIns="91440" tIns="45720" rIns="91440" bIns="45720" rtlCol="0" anchor="ctr">
            <a:normAutofit fontScale="90000"/>
          </a:bodyPr>
          <a:lstStyle/>
          <a:p>
            <a:pPr algn="r"/>
            <a:r>
              <a:rPr lang="en-US" sz="3700" dirty="0">
                <a:solidFill>
                  <a:srgbClr val="FFFFFF"/>
                </a:solidFill>
              </a:rPr>
              <a:t>Land Elevations – Oaks Bottom at Culvert Connection to Willamette River</a:t>
            </a:r>
          </a:p>
        </p:txBody>
      </p:sp>
      <p:sp>
        <p:nvSpPr>
          <p:cNvPr id="9" name="Content Placeholder 8">
            <a:extLst>
              <a:ext uri="{FF2B5EF4-FFF2-40B4-BE49-F238E27FC236}">
                <a16:creationId xmlns:a16="http://schemas.microsoft.com/office/drawing/2014/main" id="{E4440B4C-CB05-4A0B-A4D9-C4C704A58232}"/>
              </a:ext>
            </a:extLst>
          </p:cNvPr>
          <p:cNvSpPr>
            <a:spLocks noGrp="1"/>
          </p:cNvSpPr>
          <p:nvPr>
            <p:ph idx="1"/>
          </p:nvPr>
        </p:nvSpPr>
        <p:spPr>
          <a:xfrm>
            <a:off x="8289580" y="5120639"/>
            <a:ext cx="3073745" cy="1280160"/>
          </a:xfrm>
        </p:spPr>
        <p:txBody>
          <a:bodyPr vert="horz" lIns="91440" tIns="45720" rIns="91440" bIns="45720" rtlCol="0" anchor="ctr">
            <a:normAutofit/>
          </a:bodyPr>
          <a:lstStyle/>
          <a:p>
            <a:pPr marL="0" indent="0">
              <a:buNone/>
            </a:pPr>
            <a:r>
              <a:rPr lang="en-US" sz="1500" cap="all" spc="200" dirty="0">
                <a:solidFill>
                  <a:srgbClr val="FFFFFF"/>
                </a:solidFill>
              </a:rPr>
              <a:t>Elevation of Contours in International Feet at NAVD Datum 1988</a:t>
            </a:r>
          </a:p>
        </p:txBody>
      </p:sp>
      <p:cxnSp>
        <p:nvCxnSpPr>
          <p:cNvPr id="27" name="Straight Connector 26">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BE78990-01A5-48D7-9310-39903A341DB7}"/>
              </a:ext>
            </a:extLst>
          </p:cNvPr>
          <p:cNvSpPr txBox="1"/>
          <p:nvPr/>
        </p:nvSpPr>
        <p:spPr>
          <a:xfrm>
            <a:off x="7548283" y="160047"/>
            <a:ext cx="504001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15-Feet NAVD 1988 ~ 8.42-Feet MLLW</a:t>
            </a:r>
          </a:p>
        </p:txBody>
      </p:sp>
    </p:spTree>
    <p:extLst>
      <p:ext uri="{BB962C8B-B14F-4D97-AF65-F5344CB8AC3E}">
        <p14:creationId xmlns:p14="http://schemas.microsoft.com/office/powerpoint/2010/main" val="1577703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577FA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C62FD66-D067-4038-909F-250E3FCF20CE}"/>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3200" dirty="0">
                <a:solidFill>
                  <a:srgbClr val="FFFFFF"/>
                </a:solidFill>
                <a:latin typeface="Arial" panose="020B0604020202020204" pitchFamily="34" charset="0"/>
                <a:cs typeface="Arial" panose="020B0604020202020204" pitchFamily="34" charset="0"/>
              </a:rPr>
              <a:t>Oaks Bottom Wildlife Refuge Artesian Springs</a:t>
            </a:r>
            <a:br>
              <a:rPr lang="en-US" sz="3200" dirty="0">
                <a:solidFill>
                  <a:srgbClr val="FFFFFF"/>
                </a:solidFill>
                <a:latin typeface="Arial" panose="020B0604020202020204" pitchFamily="34" charset="0"/>
                <a:cs typeface="Arial" panose="020B0604020202020204" pitchFamily="34" charset="0"/>
              </a:rPr>
            </a:br>
            <a:br>
              <a:rPr lang="en-US" sz="3200" dirty="0">
                <a:solidFill>
                  <a:srgbClr val="FFFFFF"/>
                </a:solidFill>
                <a:latin typeface="Arial" panose="020B0604020202020204" pitchFamily="34" charset="0"/>
                <a:cs typeface="Arial" panose="020B0604020202020204" pitchFamily="34" charset="0"/>
              </a:rPr>
            </a:br>
            <a:r>
              <a:rPr lang="en-US" sz="3200" dirty="0">
                <a:solidFill>
                  <a:srgbClr val="FFFFFF"/>
                </a:solidFill>
                <a:latin typeface="Arial" panose="020B0604020202020204" pitchFamily="34" charset="0"/>
                <a:cs typeface="Arial" panose="020B0604020202020204" pitchFamily="34" charset="0"/>
              </a:rPr>
              <a:t>Myth or Reality?</a:t>
            </a:r>
          </a:p>
        </p:txBody>
      </p:sp>
      <p:cxnSp>
        <p:nvCxnSpPr>
          <p:cNvPr id="18" name="Straight Connector 17">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map&#10;&#10;Description automatically generated">
            <a:extLst>
              <a:ext uri="{FF2B5EF4-FFF2-40B4-BE49-F238E27FC236}">
                <a16:creationId xmlns:a16="http://schemas.microsoft.com/office/drawing/2014/main" id="{D242BF98-1599-428E-8401-D39D3D8A59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2335" y="1687503"/>
            <a:ext cx="6275667" cy="3482994"/>
          </a:xfrm>
          <a:prstGeom prst="rect">
            <a:avLst/>
          </a:prstGeom>
        </p:spPr>
      </p:pic>
      <p:cxnSp>
        <p:nvCxnSpPr>
          <p:cNvPr id="7" name="Straight Connector 6">
            <a:extLst>
              <a:ext uri="{FF2B5EF4-FFF2-40B4-BE49-F238E27FC236}">
                <a16:creationId xmlns:a16="http://schemas.microsoft.com/office/drawing/2014/main" id="{6C924768-CAE3-4419-8AD8-15ADE8826BB3}"/>
              </a:ext>
            </a:extLst>
          </p:cNvPr>
          <p:cNvCxnSpPr>
            <a:cxnSpLocks/>
          </p:cNvCxnSpPr>
          <p:nvPr/>
        </p:nvCxnSpPr>
        <p:spPr>
          <a:xfrm>
            <a:off x="5282335" y="3752193"/>
            <a:ext cx="202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14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334896-5F25-4B73-A20F-B29F93B59D70}"/>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20</a:t>
            </a:r>
            <a:r>
              <a:rPr lang="en-US" sz="3600" baseline="30000" dirty="0">
                <a:solidFill>
                  <a:schemeClr val="bg1"/>
                </a:solidFill>
              </a:rPr>
              <a:t>th</a:t>
            </a:r>
            <a:r>
              <a:rPr lang="en-US" sz="3600" dirty="0">
                <a:solidFill>
                  <a:schemeClr val="bg1"/>
                </a:solidFill>
              </a:rPr>
              <a:t>-Century Oaks Bottom Anthropogenic Influences</a:t>
            </a:r>
          </a:p>
        </p:txBody>
      </p:sp>
      <p:graphicFrame>
        <p:nvGraphicFramePr>
          <p:cNvPr id="5" name="Content Placeholder 2">
            <a:extLst>
              <a:ext uri="{FF2B5EF4-FFF2-40B4-BE49-F238E27FC236}">
                <a16:creationId xmlns:a16="http://schemas.microsoft.com/office/drawing/2014/main" id="{1A2890FB-D61B-4E2B-99A4-527291211179}"/>
              </a:ext>
            </a:extLst>
          </p:cNvPr>
          <p:cNvGraphicFramePr>
            <a:graphicFrameLocks noGrp="1"/>
          </p:cNvGraphicFramePr>
          <p:nvPr>
            <p:ph idx="1"/>
            <p:extLst>
              <p:ext uri="{D42A27DB-BD31-4B8C-83A1-F6EECF244321}">
                <p14:modId xmlns:p14="http://schemas.microsoft.com/office/powerpoint/2010/main" val="346512702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5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7334896-5F25-4B73-A20F-B29F93B59D70}"/>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21st-Century Oaks Bottom Anthropogenic Influences</a:t>
            </a:r>
          </a:p>
        </p:txBody>
      </p:sp>
      <p:graphicFrame>
        <p:nvGraphicFramePr>
          <p:cNvPr id="5" name="Content Placeholder 2">
            <a:extLst>
              <a:ext uri="{FF2B5EF4-FFF2-40B4-BE49-F238E27FC236}">
                <a16:creationId xmlns:a16="http://schemas.microsoft.com/office/drawing/2014/main" id="{B5D3EB56-F7BC-4847-A577-5A0363AA10B7}"/>
              </a:ext>
            </a:extLst>
          </p:cNvPr>
          <p:cNvGraphicFramePr>
            <a:graphicFrameLocks noGrp="1"/>
          </p:cNvGraphicFramePr>
          <p:nvPr>
            <p:ph idx="1"/>
            <p:extLst>
              <p:ext uri="{D42A27DB-BD31-4B8C-83A1-F6EECF244321}">
                <p14:modId xmlns:p14="http://schemas.microsoft.com/office/powerpoint/2010/main" val="180366248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632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tar filled sky&#10;&#10;Description automatically generated">
            <a:extLst>
              <a:ext uri="{FF2B5EF4-FFF2-40B4-BE49-F238E27FC236}">
                <a16:creationId xmlns:a16="http://schemas.microsoft.com/office/drawing/2014/main" id="{787333B1-5E1D-4ED2-A828-2A2A15D5F0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348503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7BA649-34B2-4CC6-A0CD-F706A48FF830}"/>
              </a:ext>
            </a:extLst>
          </p:cNvPr>
          <p:cNvSpPr>
            <a:spLocks noGrp="1"/>
          </p:cNvSpPr>
          <p:nvPr>
            <p:ph type="title"/>
          </p:nvPr>
        </p:nvSpPr>
        <p:spPr>
          <a:xfrm>
            <a:off x="492370" y="516836"/>
            <a:ext cx="3084844" cy="1961086"/>
          </a:xfrm>
        </p:spPr>
        <p:txBody>
          <a:bodyPr>
            <a:normAutofit/>
          </a:bodyPr>
          <a:lstStyle/>
          <a:p>
            <a:r>
              <a:rPr lang="en-US" sz="4000" dirty="0">
                <a:solidFill>
                  <a:srgbClr val="FFFFFF"/>
                </a:solidFill>
                <a:latin typeface="Arial" panose="020B0604020202020204" pitchFamily="34" charset="0"/>
                <a:cs typeface="Arial" panose="020B0604020202020204" pitchFamily="34" charset="0"/>
              </a:rPr>
              <a:t>Flood Storage / Stormwater </a:t>
            </a:r>
          </a:p>
        </p:txBody>
      </p:sp>
      <p:cxnSp>
        <p:nvCxnSpPr>
          <p:cNvPr id="14" name="Straight Connector 13">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DC87D3-E603-4BB6-A437-F9DD4FC6E651}"/>
              </a:ext>
            </a:extLst>
          </p:cNvPr>
          <p:cNvSpPr>
            <a:spLocks noGrp="1"/>
          </p:cNvSpPr>
          <p:nvPr>
            <p:ph idx="1"/>
          </p:nvPr>
        </p:nvSpPr>
        <p:spPr>
          <a:xfrm>
            <a:off x="214489" y="2799654"/>
            <a:ext cx="3712052" cy="3260478"/>
          </a:xfrm>
        </p:spPr>
        <p:txBody>
          <a:bodyPr>
            <a:normAutofit fontScale="85000" lnSpcReduction="10000"/>
          </a:bodyPr>
          <a:lstStyle/>
          <a:p>
            <a:r>
              <a:rPr lang="en-US" sz="1800" dirty="0">
                <a:solidFill>
                  <a:srgbClr val="FFFFFF"/>
                </a:solidFill>
              </a:rPr>
              <a:t>As watersheds become more covered with impervious surfaces such as highways, roads, and parking lots, the rainfall during storm events runs into the nearby streams and rivers at faster rates and the flood crests proportionally arrive sooner during the storms and rise to higher elevations and greater velocities in the floodways.  Channel degradations leading to streams being disassociated with their floodplains are typical consequences of the runoff increases.  Natural wetlands in conjunction with Low Impact Development and Green Infrastructure can serve to help offset or mitigate these impacts.</a:t>
            </a:r>
          </a:p>
        </p:txBody>
      </p:sp>
      <p:pic>
        <p:nvPicPr>
          <p:cNvPr id="5" name="Picture 4">
            <a:extLst>
              <a:ext uri="{FF2B5EF4-FFF2-40B4-BE49-F238E27FC236}">
                <a16:creationId xmlns:a16="http://schemas.microsoft.com/office/drawing/2014/main" id="{81C1EEFB-BCE8-444A-B2E3-3C6E05E64AA8}"/>
              </a:ext>
            </a:extLst>
          </p:cNvPr>
          <p:cNvPicPr>
            <a:picLocks noChangeAspect="1"/>
          </p:cNvPicPr>
          <p:nvPr/>
        </p:nvPicPr>
        <p:blipFill>
          <a:blip r:embed="rId3"/>
          <a:stretch>
            <a:fillRect/>
          </a:stretch>
        </p:blipFill>
        <p:spPr>
          <a:xfrm>
            <a:off x="4742017" y="868389"/>
            <a:ext cx="6798082" cy="5121222"/>
          </a:xfrm>
          <a:prstGeom prst="rect">
            <a:avLst/>
          </a:prstGeom>
        </p:spPr>
      </p:pic>
    </p:spTree>
    <p:extLst>
      <p:ext uri="{BB962C8B-B14F-4D97-AF65-F5344CB8AC3E}">
        <p14:creationId xmlns:p14="http://schemas.microsoft.com/office/powerpoint/2010/main" val="354786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D2B9-93FE-4585-8113-A2B671A175CB}"/>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100-year Floods</a:t>
            </a:r>
          </a:p>
        </p:txBody>
      </p:sp>
      <p:pic>
        <p:nvPicPr>
          <p:cNvPr id="5" name="Content Placeholder 4" descr="A small clock tower in the middle of a body of water&#10;&#10;Description automatically generated">
            <a:extLst>
              <a:ext uri="{FF2B5EF4-FFF2-40B4-BE49-F238E27FC236}">
                <a16:creationId xmlns:a16="http://schemas.microsoft.com/office/drawing/2014/main" id="{48E6FBB5-3F24-4567-AA35-5531DABC6F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4800" y="2108200"/>
            <a:ext cx="2462726" cy="3760788"/>
          </a:xfrm>
        </p:spPr>
      </p:pic>
      <p:sp>
        <p:nvSpPr>
          <p:cNvPr id="6" name="TextBox 5">
            <a:extLst>
              <a:ext uri="{FF2B5EF4-FFF2-40B4-BE49-F238E27FC236}">
                <a16:creationId xmlns:a16="http://schemas.microsoft.com/office/drawing/2014/main" id="{9AE5C973-20E9-454E-A66C-7FBF7F7D4EB5}"/>
              </a:ext>
            </a:extLst>
          </p:cNvPr>
          <p:cNvSpPr txBox="1"/>
          <p:nvPr/>
        </p:nvSpPr>
        <p:spPr>
          <a:xfrm>
            <a:off x="6704783" y="5939804"/>
            <a:ext cx="652743" cy="369332"/>
          </a:xfrm>
          <a:prstGeom prst="rect">
            <a:avLst/>
          </a:prstGeom>
          <a:noFill/>
        </p:spPr>
        <p:txBody>
          <a:bodyPr wrap="none" rtlCol="0">
            <a:spAutoFit/>
          </a:bodyPr>
          <a:lstStyle/>
          <a:p>
            <a:r>
              <a:rPr lang="en-US" dirty="0"/>
              <a:t>1948</a:t>
            </a:r>
          </a:p>
        </p:txBody>
      </p:sp>
      <p:pic>
        <p:nvPicPr>
          <p:cNvPr id="8" name="Picture 7" descr="A picture containing tree, outdoor, snow, photo&#10;&#10;Description automatically generated">
            <a:extLst>
              <a:ext uri="{FF2B5EF4-FFF2-40B4-BE49-F238E27FC236}">
                <a16:creationId xmlns:a16="http://schemas.microsoft.com/office/drawing/2014/main" id="{4FDD8C33-A481-4551-9DA8-83B346EFA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0264" y="4013200"/>
            <a:ext cx="2466975" cy="1847850"/>
          </a:xfrm>
          <a:prstGeom prst="rect">
            <a:avLst/>
          </a:prstGeom>
        </p:spPr>
      </p:pic>
      <p:sp>
        <p:nvSpPr>
          <p:cNvPr id="9" name="TextBox 8">
            <a:extLst>
              <a:ext uri="{FF2B5EF4-FFF2-40B4-BE49-F238E27FC236}">
                <a16:creationId xmlns:a16="http://schemas.microsoft.com/office/drawing/2014/main" id="{FF7CA878-C174-427F-9622-3AF4BCC33ACB}"/>
              </a:ext>
            </a:extLst>
          </p:cNvPr>
          <p:cNvSpPr txBox="1"/>
          <p:nvPr/>
        </p:nvSpPr>
        <p:spPr>
          <a:xfrm>
            <a:off x="10289511" y="5918200"/>
            <a:ext cx="652743" cy="369332"/>
          </a:xfrm>
          <a:prstGeom prst="rect">
            <a:avLst/>
          </a:prstGeom>
          <a:noFill/>
        </p:spPr>
        <p:txBody>
          <a:bodyPr wrap="none" rtlCol="0">
            <a:spAutoFit/>
          </a:bodyPr>
          <a:lstStyle/>
          <a:p>
            <a:r>
              <a:rPr lang="en-US" dirty="0"/>
              <a:t>1964</a:t>
            </a:r>
          </a:p>
        </p:txBody>
      </p:sp>
      <p:pic>
        <p:nvPicPr>
          <p:cNvPr id="11" name="Picture 10" descr="A picture containing photo&#10;&#10;Description automatically generated">
            <a:extLst>
              <a:ext uri="{FF2B5EF4-FFF2-40B4-BE49-F238E27FC236}">
                <a16:creationId xmlns:a16="http://schemas.microsoft.com/office/drawing/2014/main" id="{83A1128F-D683-4919-AD9D-CDAE5E1A5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047" y="2108200"/>
            <a:ext cx="2466975" cy="3810000"/>
          </a:xfrm>
          <a:prstGeom prst="rect">
            <a:avLst/>
          </a:prstGeom>
        </p:spPr>
      </p:pic>
      <p:sp>
        <p:nvSpPr>
          <p:cNvPr id="12" name="TextBox 11">
            <a:extLst>
              <a:ext uri="{FF2B5EF4-FFF2-40B4-BE49-F238E27FC236}">
                <a16:creationId xmlns:a16="http://schemas.microsoft.com/office/drawing/2014/main" id="{36E797E0-1719-4092-9258-B28D8CD95315}"/>
              </a:ext>
            </a:extLst>
          </p:cNvPr>
          <p:cNvSpPr txBox="1"/>
          <p:nvPr/>
        </p:nvSpPr>
        <p:spPr>
          <a:xfrm>
            <a:off x="2684064" y="5939804"/>
            <a:ext cx="652743" cy="369332"/>
          </a:xfrm>
          <a:prstGeom prst="rect">
            <a:avLst/>
          </a:prstGeom>
          <a:noFill/>
        </p:spPr>
        <p:txBody>
          <a:bodyPr wrap="none" rtlCol="0">
            <a:spAutoFit/>
          </a:bodyPr>
          <a:lstStyle/>
          <a:p>
            <a:r>
              <a:rPr lang="en-US" dirty="0"/>
              <a:t>1894</a:t>
            </a:r>
          </a:p>
        </p:txBody>
      </p:sp>
      <p:pic>
        <p:nvPicPr>
          <p:cNvPr id="14" name="Picture 13" descr="A large body of water&#10;&#10;Description automatically generated">
            <a:extLst>
              <a:ext uri="{FF2B5EF4-FFF2-40B4-BE49-F238E27FC236}">
                <a16:creationId xmlns:a16="http://schemas.microsoft.com/office/drawing/2014/main" id="{12BD5D80-3D16-4410-AF4D-114847B73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5906" y="1979108"/>
            <a:ext cx="2875689" cy="1600200"/>
          </a:xfrm>
          <a:prstGeom prst="rect">
            <a:avLst/>
          </a:prstGeom>
        </p:spPr>
      </p:pic>
      <p:sp>
        <p:nvSpPr>
          <p:cNvPr id="15" name="TextBox 14">
            <a:extLst>
              <a:ext uri="{FF2B5EF4-FFF2-40B4-BE49-F238E27FC236}">
                <a16:creationId xmlns:a16="http://schemas.microsoft.com/office/drawing/2014/main" id="{349894BE-24F6-4A65-BE89-DB1A2B0EF825}"/>
              </a:ext>
            </a:extLst>
          </p:cNvPr>
          <p:cNvSpPr txBox="1"/>
          <p:nvPr/>
        </p:nvSpPr>
        <p:spPr>
          <a:xfrm>
            <a:off x="10264496" y="3600828"/>
            <a:ext cx="652743" cy="369332"/>
          </a:xfrm>
          <a:prstGeom prst="rect">
            <a:avLst/>
          </a:prstGeom>
          <a:noFill/>
        </p:spPr>
        <p:txBody>
          <a:bodyPr wrap="none" rtlCol="0">
            <a:spAutoFit/>
          </a:bodyPr>
          <a:lstStyle/>
          <a:p>
            <a:r>
              <a:rPr lang="en-US" dirty="0"/>
              <a:t>1996</a:t>
            </a:r>
          </a:p>
        </p:txBody>
      </p:sp>
    </p:spTree>
    <p:extLst>
      <p:ext uri="{BB962C8B-B14F-4D97-AF65-F5344CB8AC3E}">
        <p14:creationId xmlns:p14="http://schemas.microsoft.com/office/powerpoint/2010/main" val="94224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3D3ECE-78B9-4D22-9BF4-948B5B916D06}"/>
              </a:ext>
            </a:extLst>
          </p:cNvPr>
          <p:cNvSpPr>
            <a:spLocks noGrp="1"/>
          </p:cNvSpPr>
          <p:nvPr>
            <p:ph type="title"/>
          </p:nvPr>
        </p:nvSpPr>
        <p:spPr>
          <a:xfrm>
            <a:off x="8614786" y="516836"/>
            <a:ext cx="3100136" cy="1960234"/>
          </a:xfrm>
        </p:spPr>
        <p:txBody>
          <a:bodyPr>
            <a:normAutofit/>
          </a:bodyPr>
          <a:lstStyle/>
          <a:p>
            <a:r>
              <a:rPr lang="en-US" sz="3200" dirty="0">
                <a:solidFill>
                  <a:srgbClr val="5F5A4E"/>
                </a:solidFill>
                <a:latin typeface="+mn-lt"/>
              </a:rPr>
              <a:t>Oaks Bottom Wildlife Refuge in 1948 Flood</a:t>
            </a:r>
          </a:p>
        </p:txBody>
      </p:sp>
      <p:pic>
        <p:nvPicPr>
          <p:cNvPr id="5" name="Content Placeholder 4" descr="A view of a snow covered mountain&#10;&#10;Description automatically generated">
            <a:extLst>
              <a:ext uri="{FF2B5EF4-FFF2-40B4-BE49-F238E27FC236}">
                <a16:creationId xmlns:a16="http://schemas.microsoft.com/office/drawing/2014/main" id="{4C86FA5F-A79C-487F-91C7-C6EF97B72E14}"/>
              </a:ext>
            </a:extLst>
          </p:cNvPr>
          <p:cNvPicPr>
            <a:picLocks noChangeAspect="1"/>
          </p:cNvPicPr>
          <p:nvPr/>
        </p:nvPicPr>
        <p:blipFill rotWithShape="1">
          <a:blip r:embed="rId3">
            <a:extLst>
              <a:ext uri="{28A0092B-C50C-407E-A947-70E740481C1C}">
                <a14:useLocalDpi xmlns:a14="http://schemas.microsoft.com/office/drawing/2010/main" val="0"/>
              </a:ext>
            </a:extLst>
          </a:blip>
          <a:srcRect l="6859" r="-2" b="-2"/>
          <a:stretch/>
        </p:blipFill>
        <p:spPr>
          <a:xfrm>
            <a:off x="-1" y="10"/>
            <a:ext cx="8111272" cy="6857990"/>
          </a:xfrm>
          <a:prstGeom prst="rect">
            <a:avLst/>
          </a:prstGeom>
        </p:spPr>
      </p:pic>
      <p:cxnSp>
        <p:nvCxnSpPr>
          <p:cNvPr id="14"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1C54BFE-AA5C-49E3-A615-BDCC1DD2A1C9}"/>
              </a:ext>
            </a:extLst>
          </p:cNvPr>
          <p:cNvSpPr>
            <a:spLocks noGrp="1"/>
          </p:cNvSpPr>
          <p:nvPr>
            <p:ph idx="1"/>
          </p:nvPr>
        </p:nvSpPr>
        <p:spPr>
          <a:xfrm>
            <a:off x="8614786" y="2790855"/>
            <a:ext cx="3084844" cy="3311766"/>
          </a:xfrm>
        </p:spPr>
        <p:txBody>
          <a:bodyPr>
            <a:normAutofit/>
          </a:bodyPr>
          <a:lstStyle/>
          <a:p>
            <a:endParaRPr lang="en-US" sz="1600" dirty="0"/>
          </a:p>
        </p:txBody>
      </p:sp>
    </p:spTree>
    <p:extLst>
      <p:ext uri="{BB962C8B-B14F-4D97-AF65-F5344CB8AC3E}">
        <p14:creationId xmlns:p14="http://schemas.microsoft.com/office/powerpoint/2010/main" val="26107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A23976-2556-4885-B1D6-8E7ADA036F26}"/>
              </a:ext>
            </a:extLst>
          </p:cNvPr>
          <p:cNvSpPr>
            <a:spLocks noGrp="1"/>
          </p:cNvSpPr>
          <p:nvPr>
            <p:ph type="title"/>
          </p:nvPr>
        </p:nvSpPr>
        <p:spPr>
          <a:xfrm>
            <a:off x="648929" y="639097"/>
            <a:ext cx="6253317" cy="3686015"/>
          </a:xfrm>
        </p:spPr>
        <p:txBody>
          <a:bodyPr vert="horz" lIns="91440" tIns="45720" rIns="91440" bIns="45720" rtlCol="0" anchor="b">
            <a:normAutofit/>
          </a:bodyPr>
          <a:lstStyle/>
          <a:p>
            <a:r>
              <a:rPr lang="en-US" sz="5000" dirty="0">
                <a:solidFill>
                  <a:schemeClr val="tx1">
                    <a:lumMod val="85000"/>
                    <a:lumOff val="15000"/>
                  </a:schemeClr>
                </a:solidFill>
              </a:rPr>
              <a:t>When Oaks Bottom Wildlife Refuge Floods Structures and Lives are Not in Danger . . . </a:t>
            </a:r>
          </a:p>
        </p:txBody>
      </p:sp>
      <p:sp>
        <p:nvSpPr>
          <p:cNvPr id="13" name="Content Placeholder 12">
            <a:extLst>
              <a:ext uri="{FF2B5EF4-FFF2-40B4-BE49-F238E27FC236}">
                <a16:creationId xmlns:a16="http://schemas.microsoft.com/office/drawing/2014/main" id="{DA2CB6B5-A6F4-47E0-AFF3-A799AFF2D665}"/>
              </a:ext>
            </a:extLst>
          </p:cNvPr>
          <p:cNvSpPr>
            <a:spLocks noGrp="1"/>
          </p:cNvSpPr>
          <p:nvPr>
            <p:ph idx="1"/>
          </p:nvPr>
        </p:nvSpPr>
        <p:spPr>
          <a:xfrm>
            <a:off x="632899" y="4672739"/>
            <a:ext cx="6269347" cy="1021498"/>
          </a:xfrm>
        </p:spPr>
        <p:txBody>
          <a:bodyPr vert="horz" lIns="91440" tIns="45720" rIns="91440" bIns="45720" rtlCol="0">
            <a:normAutofit lnSpcReduction="10000"/>
          </a:bodyPr>
          <a:lstStyle/>
          <a:p>
            <a:pPr marL="0" indent="0">
              <a:buNone/>
            </a:pPr>
            <a:r>
              <a:rPr lang="en-US" sz="2200" cap="all" spc="200" dirty="0">
                <a:solidFill>
                  <a:schemeClr val="tx1">
                    <a:lumMod val="85000"/>
                    <a:lumOff val="15000"/>
                  </a:schemeClr>
                </a:solidFill>
              </a:rPr>
              <a:t>When Oaks Amusement Park Floods Structures and Lives Are in Danger . . . </a:t>
            </a:r>
          </a:p>
        </p:txBody>
      </p:sp>
      <p:pic>
        <p:nvPicPr>
          <p:cNvPr id="9" name="Picture 8" descr="A body of water surrounded by trees&#10;&#10;Description automatically generated">
            <a:extLst>
              <a:ext uri="{FF2B5EF4-FFF2-40B4-BE49-F238E27FC236}">
                <a16:creationId xmlns:a16="http://schemas.microsoft.com/office/drawing/2014/main" id="{3E5DE248-D01D-48D4-859E-F270A8F66183}"/>
              </a:ext>
            </a:extLst>
          </p:cNvPr>
          <p:cNvPicPr>
            <a:picLocks noChangeAspect="1"/>
          </p:cNvPicPr>
          <p:nvPr/>
        </p:nvPicPr>
        <p:blipFill rotWithShape="1">
          <a:blip r:embed="rId3">
            <a:extLst>
              <a:ext uri="{28A0092B-C50C-407E-A947-70E740481C1C}">
                <a14:useLocalDpi xmlns:a14="http://schemas.microsoft.com/office/drawing/2010/main" val="0"/>
              </a:ext>
            </a:extLst>
          </a:blip>
          <a:srcRect t="2797" r="2" b="2"/>
          <a:stretch/>
        </p:blipFill>
        <p:spPr>
          <a:xfrm>
            <a:off x="7551175" y="10"/>
            <a:ext cx="4640825" cy="3383270"/>
          </a:xfrm>
          <a:prstGeom prst="rect">
            <a:avLst/>
          </a:prstGeom>
        </p:spPr>
      </p:pic>
      <p:cxnSp>
        <p:nvCxnSpPr>
          <p:cNvPr id="34"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sign&#10;&#10;Description automatically generated">
            <a:extLst>
              <a:ext uri="{FF2B5EF4-FFF2-40B4-BE49-F238E27FC236}">
                <a16:creationId xmlns:a16="http://schemas.microsoft.com/office/drawing/2014/main" id="{BF262004-9D21-485D-8099-8F01158995E0}"/>
              </a:ext>
            </a:extLst>
          </p:cNvPr>
          <p:cNvPicPr>
            <a:picLocks noChangeAspect="1"/>
          </p:cNvPicPr>
          <p:nvPr/>
        </p:nvPicPr>
        <p:blipFill rotWithShape="1">
          <a:blip r:embed="rId4">
            <a:extLst>
              <a:ext uri="{28A0092B-C50C-407E-A947-70E740481C1C}">
                <a14:useLocalDpi xmlns:a14="http://schemas.microsoft.com/office/drawing/2010/main" val="0"/>
              </a:ext>
            </a:extLst>
          </a:blip>
          <a:srcRect l="6682" r="12827"/>
          <a:stretch/>
        </p:blipFill>
        <p:spPr>
          <a:xfrm>
            <a:off x="7556686" y="3474720"/>
            <a:ext cx="4635315" cy="3383280"/>
          </a:xfrm>
          <a:prstGeom prst="rect">
            <a:avLst/>
          </a:prstGeom>
        </p:spPr>
      </p:pic>
    </p:spTree>
    <p:extLst>
      <p:ext uri="{BB962C8B-B14F-4D97-AF65-F5344CB8AC3E}">
        <p14:creationId xmlns:p14="http://schemas.microsoft.com/office/powerpoint/2010/main" val="7572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2D0C13-C96C-4554-98E2-07C6A95F2BD6}"/>
              </a:ext>
            </a:extLst>
          </p:cNvPr>
          <p:cNvSpPr>
            <a:spLocks noGrp="1"/>
          </p:cNvSpPr>
          <p:nvPr>
            <p:ph type="title"/>
          </p:nvPr>
        </p:nvSpPr>
        <p:spPr>
          <a:xfrm>
            <a:off x="643467" y="516835"/>
            <a:ext cx="2994815" cy="1666501"/>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Wetland Ecosystem Services (Oaks Bottom)</a:t>
            </a:r>
          </a:p>
        </p:txBody>
      </p:sp>
      <p:cxnSp>
        <p:nvCxnSpPr>
          <p:cNvPr id="32" name="Straight Connector 2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1B11D717-7334-410F-AECD-D55CC390BF13}"/>
              </a:ext>
            </a:extLst>
          </p:cNvPr>
          <p:cNvSpPr>
            <a:spLocks noGrp="1"/>
          </p:cNvSpPr>
          <p:nvPr>
            <p:ph idx="1"/>
          </p:nvPr>
        </p:nvSpPr>
        <p:spPr>
          <a:xfrm>
            <a:off x="177553" y="2546224"/>
            <a:ext cx="4136995" cy="3342747"/>
          </a:xfrm>
        </p:spPr>
        <p:txBody>
          <a:bodyPr>
            <a:normAutofit fontScale="92500" lnSpcReduction="10000"/>
          </a:bodyPr>
          <a:lstStyle/>
          <a:p>
            <a:r>
              <a:rPr lang="en-US" sz="1800" b="1" dirty="0">
                <a:solidFill>
                  <a:schemeClr val="tx1"/>
                </a:solidFill>
              </a:rPr>
              <a:t>SERVICE	              Wt.        RANK</a:t>
            </a:r>
          </a:p>
          <a:p>
            <a:r>
              <a:rPr lang="en-US" sz="1800" b="1" dirty="0">
                <a:solidFill>
                  <a:schemeClr val="tx1"/>
                </a:solidFill>
              </a:rPr>
              <a:t>Flood Retention and 		ML Desynchronization </a:t>
            </a:r>
          </a:p>
          <a:p>
            <a:r>
              <a:rPr lang="en-US" sz="1800" dirty="0">
                <a:solidFill>
                  <a:schemeClr val="tx1"/>
                </a:solidFill>
              </a:rPr>
              <a:t>Position in the Watershed     H             L</a:t>
            </a:r>
          </a:p>
          <a:p>
            <a:r>
              <a:rPr lang="en-US" sz="1800" dirty="0">
                <a:solidFill>
                  <a:schemeClr val="tx1"/>
                </a:solidFill>
              </a:rPr>
              <a:t>Percent of Watershed Area   H             L</a:t>
            </a:r>
          </a:p>
          <a:p>
            <a:r>
              <a:rPr lang="en-US" sz="1800" dirty="0">
                <a:solidFill>
                  <a:schemeClr val="tx1"/>
                </a:solidFill>
              </a:rPr>
              <a:t>Position Relative to Urban    M            M Development</a:t>
            </a:r>
          </a:p>
          <a:p>
            <a:r>
              <a:rPr lang="en-US" sz="1800" dirty="0">
                <a:solidFill>
                  <a:schemeClr val="tx1"/>
                </a:solidFill>
              </a:rPr>
              <a:t>Roughness Coefficient          M            M</a:t>
            </a:r>
          </a:p>
          <a:p>
            <a:r>
              <a:rPr lang="en-US" sz="1800" dirty="0">
                <a:solidFill>
                  <a:schemeClr val="tx1"/>
                </a:solidFill>
              </a:rPr>
              <a:t>* Flood Protection by Displacement</a:t>
            </a:r>
          </a:p>
        </p:txBody>
      </p:sp>
      <p:pic>
        <p:nvPicPr>
          <p:cNvPr id="9" name="Picture 8" descr="A picture containing map, text&#10;&#10;Description automatically generated">
            <a:extLst>
              <a:ext uri="{FF2B5EF4-FFF2-40B4-BE49-F238E27FC236}">
                <a16:creationId xmlns:a16="http://schemas.microsoft.com/office/drawing/2014/main" id="{EB1B18CA-8288-4FB5-9B91-BB7493EA0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130" y="643467"/>
            <a:ext cx="2746217" cy="5577150"/>
          </a:xfrm>
          <a:prstGeom prst="rect">
            <a:avLst/>
          </a:prstGeom>
        </p:spPr>
      </p:pic>
      <p:pic>
        <p:nvPicPr>
          <p:cNvPr id="4" name="Picture 3" descr="A picture containing text, map&#10;&#10;Description automatically generated">
            <a:extLst>
              <a:ext uri="{FF2B5EF4-FFF2-40B4-BE49-F238E27FC236}">
                <a16:creationId xmlns:a16="http://schemas.microsoft.com/office/drawing/2014/main" id="{5FA30D03-7186-43A7-B227-E616418AE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843" y="640425"/>
            <a:ext cx="2676471" cy="5577150"/>
          </a:xfrm>
          <a:prstGeom prst="rect">
            <a:avLst/>
          </a:prstGeom>
        </p:spPr>
      </p:pic>
      <p:sp>
        <p:nvSpPr>
          <p:cNvPr id="6" name="Star: 5 Points 5">
            <a:extLst>
              <a:ext uri="{FF2B5EF4-FFF2-40B4-BE49-F238E27FC236}">
                <a16:creationId xmlns:a16="http://schemas.microsoft.com/office/drawing/2014/main" id="{49DFDD24-1DFD-4A3C-8A29-376078C4E1A7}"/>
              </a:ext>
            </a:extLst>
          </p:cNvPr>
          <p:cNvSpPr/>
          <p:nvPr/>
        </p:nvSpPr>
        <p:spPr>
          <a:xfrm>
            <a:off x="10413506" y="1793289"/>
            <a:ext cx="230820" cy="3190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0702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67B6EB-FDB3-4AFA-B1EC-06E0870939C2}"/>
              </a:ext>
            </a:extLst>
          </p:cNvPr>
          <p:cNvSpPr>
            <a:spLocks noGrp="1"/>
          </p:cNvSpPr>
          <p:nvPr>
            <p:ph type="title"/>
          </p:nvPr>
        </p:nvSpPr>
        <p:spPr>
          <a:xfrm>
            <a:off x="8614786" y="516836"/>
            <a:ext cx="3100136" cy="1960234"/>
          </a:xfrm>
        </p:spPr>
        <p:txBody>
          <a:bodyPr vert="horz" lIns="91440" tIns="45720" rIns="91440" bIns="45720" rtlCol="0">
            <a:normAutofit/>
          </a:bodyPr>
          <a:lstStyle/>
          <a:p>
            <a:r>
              <a:rPr lang="en-US" sz="3200" dirty="0">
                <a:solidFill>
                  <a:srgbClr val="0070C0"/>
                </a:solidFill>
                <a:latin typeface="Arial" panose="020B0604020202020204" pitchFamily="34" charset="0"/>
                <a:cs typeface="Arial" panose="020B0604020202020204" pitchFamily="34" charset="0"/>
              </a:rPr>
              <a:t>Wetland Water Quality Functions</a:t>
            </a:r>
          </a:p>
        </p:txBody>
      </p:sp>
      <p:pic>
        <p:nvPicPr>
          <p:cNvPr id="17" name="Content Placeholder 16" descr="A close up of a map&#10;&#10;Description automatically generated">
            <a:extLst>
              <a:ext uri="{FF2B5EF4-FFF2-40B4-BE49-F238E27FC236}">
                <a16:creationId xmlns:a16="http://schemas.microsoft.com/office/drawing/2014/main" id="{E788996B-8829-4203-991C-93E65C059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8" y="1001708"/>
            <a:ext cx="3583439" cy="1908181"/>
          </a:xfrm>
          <a:prstGeom prst="rect">
            <a:avLst/>
          </a:prstGeom>
        </p:spPr>
      </p:pic>
      <p:pic>
        <p:nvPicPr>
          <p:cNvPr id="21" name="Picture 20" descr="A screenshot of a map&#10;&#10;Description automatically generated">
            <a:extLst>
              <a:ext uri="{FF2B5EF4-FFF2-40B4-BE49-F238E27FC236}">
                <a16:creationId xmlns:a16="http://schemas.microsoft.com/office/drawing/2014/main" id="{D03886F2-01BA-4D09-9967-C21D1BFDC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639" y="1019626"/>
            <a:ext cx="3583439" cy="1872346"/>
          </a:xfrm>
          <a:prstGeom prst="rect">
            <a:avLst/>
          </a:prstGeom>
        </p:spPr>
      </p:pic>
      <p:cxnSp>
        <p:nvCxnSpPr>
          <p:cNvPr id="35" name="Straight Connector 34">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45961"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map&#10;&#10;Description automatically generated">
            <a:extLst>
              <a:ext uri="{FF2B5EF4-FFF2-40B4-BE49-F238E27FC236}">
                <a16:creationId xmlns:a16="http://schemas.microsoft.com/office/drawing/2014/main" id="{A2CE8690-8355-4474-A9BA-92FFA030D05A}"/>
              </a:ext>
            </a:extLst>
          </p:cNvPr>
          <p:cNvPicPr>
            <a:picLocks noChangeAspect="1"/>
          </p:cNvPicPr>
          <p:nvPr/>
        </p:nvPicPr>
        <p:blipFill rotWithShape="1">
          <a:blip r:embed="rId5">
            <a:extLst>
              <a:ext uri="{28A0092B-C50C-407E-A947-70E740481C1C}">
                <a14:useLocalDpi xmlns:a14="http://schemas.microsoft.com/office/drawing/2010/main" val="0"/>
              </a:ext>
            </a:extLst>
          </a:blip>
          <a:srcRect l="28120" r="-1" b="-1"/>
          <a:stretch/>
        </p:blipFill>
        <p:spPr>
          <a:xfrm>
            <a:off x="643468" y="3807628"/>
            <a:ext cx="3583438" cy="2143672"/>
          </a:xfrm>
          <a:prstGeom prst="rect">
            <a:avLst/>
          </a:prstGeom>
        </p:spPr>
      </p:pic>
      <p:pic>
        <p:nvPicPr>
          <p:cNvPr id="13" name="Picture 12" descr="A close up of a map&#10;&#10;Description automatically generated">
            <a:extLst>
              <a:ext uri="{FF2B5EF4-FFF2-40B4-BE49-F238E27FC236}">
                <a16:creationId xmlns:a16="http://schemas.microsoft.com/office/drawing/2014/main" id="{70F7321C-53EB-4EC1-999B-493DEB8CDA90}"/>
              </a:ext>
            </a:extLst>
          </p:cNvPr>
          <p:cNvPicPr>
            <a:picLocks noChangeAspect="1"/>
          </p:cNvPicPr>
          <p:nvPr/>
        </p:nvPicPr>
        <p:blipFill rotWithShape="1">
          <a:blip r:embed="rId6">
            <a:extLst>
              <a:ext uri="{28A0092B-C50C-407E-A947-70E740481C1C}">
                <a14:useLocalDpi xmlns:a14="http://schemas.microsoft.com/office/drawing/2010/main" val="0"/>
              </a:ext>
            </a:extLst>
          </a:blip>
          <a:srcRect t="6432" r="1" b="1"/>
          <a:stretch/>
        </p:blipFill>
        <p:spPr>
          <a:xfrm>
            <a:off x="4548640" y="3800713"/>
            <a:ext cx="3583438" cy="2179417"/>
          </a:xfrm>
          <a:prstGeom prst="rect">
            <a:avLst/>
          </a:prstGeom>
        </p:spPr>
      </p:pic>
      <p:sp>
        <p:nvSpPr>
          <p:cNvPr id="30" name="Content Placeholder 29">
            <a:extLst>
              <a:ext uri="{FF2B5EF4-FFF2-40B4-BE49-F238E27FC236}">
                <a16:creationId xmlns:a16="http://schemas.microsoft.com/office/drawing/2014/main" id="{3475203F-D7FB-4D91-9C78-8ABB7F3357A5}"/>
              </a:ext>
            </a:extLst>
          </p:cNvPr>
          <p:cNvSpPr>
            <a:spLocks noGrp="1"/>
          </p:cNvSpPr>
          <p:nvPr>
            <p:ph idx="1"/>
          </p:nvPr>
        </p:nvSpPr>
        <p:spPr>
          <a:xfrm>
            <a:off x="8614786" y="2790855"/>
            <a:ext cx="3084844" cy="3311766"/>
          </a:xfrm>
        </p:spPr>
        <p:txBody>
          <a:bodyPr>
            <a:normAutofit fontScale="92500" lnSpcReduction="20000"/>
          </a:bodyPr>
          <a:lstStyle/>
          <a:p>
            <a:r>
              <a:rPr lang="en-US" sz="1600" dirty="0"/>
              <a:t>The longer nutrient and pollutant laden waters can circulate through a wetland and interact with the surfaces of the sediment and living plants, the more opportunity for the wetland to capture and trap those elements from the water column.  Phosphorus attaches onto the suspended sediment particles which settle out of the water with the attached phosphorus onto the bottom land as the water moves through the wetland and nitrogen can be assimilated by the plants directly and / or be sent back to atmospheric nitrogen by denitrifying  soil bacteria.</a:t>
            </a:r>
          </a:p>
        </p:txBody>
      </p:sp>
      <p:sp>
        <p:nvSpPr>
          <p:cNvPr id="47" name="Rectangle 36">
            <a:extLst>
              <a:ext uri="{FF2B5EF4-FFF2-40B4-BE49-F238E27FC236}">
                <a16:creationId xmlns:a16="http://schemas.microsoft.com/office/drawing/2014/main" id="{7A3E0404-86A9-40FA-8DB8-302414EE2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449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7BF315-1BD1-4E07-924C-0A7BE27A0278}"/>
              </a:ext>
            </a:extLst>
          </p:cNvPr>
          <p:cNvSpPr>
            <a:spLocks noGrp="1"/>
          </p:cNvSpPr>
          <p:nvPr>
            <p:ph type="title"/>
          </p:nvPr>
        </p:nvSpPr>
        <p:spPr>
          <a:xfrm>
            <a:off x="1097280" y="516835"/>
            <a:ext cx="5977937" cy="1666501"/>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Why are Nitrogen and Phosphorus a Problem in Surface Waters?</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9A847F-3079-426D-87C7-425743812700}"/>
              </a:ext>
            </a:extLst>
          </p:cNvPr>
          <p:cNvSpPr>
            <a:spLocks noGrp="1"/>
          </p:cNvSpPr>
          <p:nvPr>
            <p:ph idx="1"/>
          </p:nvPr>
        </p:nvSpPr>
        <p:spPr>
          <a:xfrm>
            <a:off x="1097279" y="2546224"/>
            <a:ext cx="5977938" cy="3342747"/>
          </a:xfrm>
        </p:spPr>
        <p:txBody>
          <a:bodyPr>
            <a:normAutofit/>
          </a:bodyPr>
          <a:lstStyle/>
          <a:p>
            <a:r>
              <a:rPr lang="en-US" sz="1800" dirty="0">
                <a:solidFill>
                  <a:srgbClr val="FFFFFF"/>
                </a:solidFill>
                <a:latin typeface="Arial" panose="020B0604020202020204" pitchFamily="34" charset="0"/>
                <a:cs typeface="Arial" panose="020B0604020202020204" pitchFamily="34" charset="0"/>
              </a:rPr>
              <a:t>These nutrients have a fertilization effect on algae and other aquatic plants.  With an overabundance of these nutrients comes excessive growth of aquatic vegetation and as that vegetation later dies, decomposing bacteria populations bloom and begin using up excessive amounts of dissolved oxygen from the water column and often releasing toxic elements as well.  This leads to the impairment or direct mortality of numerous aquatic organisms, including native fish species.</a:t>
            </a:r>
          </a:p>
        </p:txBody>
      </p:sp>
      <p:pic>
        <p:nvPicPr>
          <p:cNvPr id="5" name="Picture 4" descr="A picture containing outdoor, water, ground, beach&#10;&#10;Description automatically generated">
            <a:extLst>
              <a:ext uri="{FF2B5EF4-FFF2-40B4-BE49-F238E27FC236}">
                <a16:creationId xmlns:a16="http://schemas.microsoft.com/office/drawing/2014/main" id="{487C8777-0CD7-42C3-B4D5-0E38539ABA1F}"/>
              </a:ext>
            </a:extLst>
          </p:cNvPr>
          <p:cNvPicPr>
            <a:picLocks noChangeAspect="1"/>
          </p:cNvPicPr>
          <p:nvPr/>
        </p:nvPicPr>
        <p:blipFill rotWithShape="1">
          <a:blip r:embed="rId3">
            <a:extLst>
              <a:ext uri="{28A0092B-C50C-407E-A947-70E740481C1C}">
                <a14:useLocalDpi xmlns:a14="http://schemas.microsoft.com/office/drawing/2010/main" val="0"/>
              </a:ext>
            </a:extLst>
          </a:blip>
          <a:srcRect r="-2" b="1506"/>
          <a:stretch/>
        </p:blipFill>
        <p:spPr>
          <a:xfrm>
            <a:off x="7611900" y="-10230"/>
            <a:ext cx="4580098" cy="3383279"/>
          </a:xfrm>
          <a:prstGeom prst="rect">
            <a:avLst/>
          </a:prstGeom>
        </p:spPr>
      </p:pic>
      <p:pic>
        <p:nvPicPr>
          <p:cNvPr id="6" name="Picture 5" descr="A long bridge over some water&#10;&#10;Description automatically generated">
            <a:extLst>
              <a:ext uri="{FF2B5EF4-FFF2-40B4-BE49-F238E27FC236}">
                <a16:creationId xmlns:a16="http://schemas.microsoft.com/office/drawing/2014/main" id="{7A33FE08-462B-42B8-8C9F-47865C63E5DD}"/>
              </a:ext>
            </a:extLst>
          </p:cNvPr>
          <p:cNvPicPr>
            <a:picLocks noChangeAspect="1"/>
          </p:cNvPicPr>
          <p:nvPr/>
        </p:nvPicPr>
        <p:blipFill rotWithShape="1">
          <a:blip r:embed="rId4">
            <a:extLst>
              <a:ext uri="{28A0092B-C50C-407E-A947-70E740481C1C}">
                <a14:useLocalDpi xmlns:a14="http://schemas.microsoft.com/office/drawing/2010/main" val="0"/>
              </a:ext>
            </a:extLst>
          </a:blip>
          <a:srcRect l="9638" r="-4" b="-4"/>
          <a:stretch/>
        </p:blipFill>
        <p:spPr>
          <a:xfrm>
            <a:off x="7611904" y="3474718"/>
            <a:ext cx="4580097" cy="3383280"/>
          </a:xfrm>
          <a:prstGeom prst="rect">
            <a:avLst/>
          </a:prstGeom>
        </p:spPr>
      </p:pic>
    </p:spTree>
    <p:extLst>
      <p:ext uri="{BB962C8B-B14F-4D97-AF65-F5344CB8AC3E}">
        <p14:creationId xmlns:p14="http://schemas.microsoft.com/office/powerpoint/2010/main" val="340032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6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668495-A60A-4DB3-943D-541A45B497A1}"/>
              </a:ext>
            </a:extLst>
          </p:cNvPr>
          <p:cNvSpPr>
            <a:spLocks noGrp="1"/>
          </p:cNvSpPr>
          <p:nvPr>
            <p:ph type="title"/>
          </p:nvPr>
        </p:nvSpPr>
        <p:spPr>
          <a:xfrm>
            <a:off x="551111" y="343546"/>
            <a:ext cx="6633090" cy="1666501"/>
          </a:xfrm>
        </p:spPr>
        <p:txBody>
          <a:bodyPr vert="horz" lIns="91440" tIns="45720" rIns="91440" bIns="45720" rtlCol="0">
            <a:normAutofit/>
          </a:bodyPr>
          <a:lstStyle/>
          <a:p>
            <a:pPr algn="ctr"/>
            <a:r>
              <a:rPr lang="en-US" sz="3200" dirty="0">
                <a:solidFill>
                  <a:schemeClr val="tx1"/>
                </a:solidFill>
                <a:latin typeface="Arial" panose="020B0604020202020204" pitchFamily="34" charset="0"/>
                <a:cs typeface="Arial" panose="020B0604020202020204" pitchFamily="34" charset="0"/>
              </a:rPr>
              <a:t>303d List Pollutants Potentially Near the Oaks Bottom Wildlife Refuge </a:t>
            </a:r>
          </a:p>
        </p:txBody>
      </p:sp>
      <p:cxnSp>
        <p:nvCxnSpPr>
          <p:cNvPr id="75" name="Straight Connector 6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Content Placeholder 28">
            <a:extLst>
              <a:ext uri="{FF2B5EF4-FFF2-40B4-BE49-F238E27FC236}">
                <a16:creationId xmlns:a16="http://schemas.microsoft.com/office/drawing/2014/main" id="{B5F69026-4E0D-4593-ACD6-B83BE5505C2E}"/>
              </a:ext>
            </a:extLst>
          </p:cNvPr>
          <p:cNvSpPr>
            <a:spLocks noGrp="1"/>
          </p:cNvSpPr>
          <p:nvPr>
            <p:ph idx="1"/>
          </p:nvPr>
        </p:nvSpPr>
        <p:spPr>
          <a:xfrm>
            <a:off x="653188" y="2517736"/>
            <a:ext cx="6428936" cy="4176121"/>
          </a:xfrm>
        </p:spPr>
        <p:txBody>
          <a:bodyPr>
            <a:noAutofit/>
          </a:bodyPr>
          <a:lstStyle/>
          <a:p>
            <a:pPr>
              <a:lnSpc>
                <a:spcPct val="90000"/>
              </a:lnSpc>
            </a:pPr>
            <a:r>
              <a:rPr lang="en-US" sz="1400" dirty="0">
                <a:solidFill>
                  <a:schemeClr val="tx1"/>
                </a:solidFill>
                <a:latin typeface="Arial" panose="020B0604020202020204" pitchFamily="34" charset="0"/>
                <a:cs typeface="Arial" panose="020B0604020202020204" pitchFamily="34" charset="0"/>
              </a:rPr>
              <a:t>Temperature				DDT</a:t>
            </a:r>
          </a:p>
          <a:p>
            <a:pPr>
              <a:lnSpc>
                <a:spcPct val="90000"/>
              </a:lnSpc>
            </a:pPr>
            <a:r>
              <a:rPr lang="en-US" sz="1400" dirty="0">
                <a:solidFill>
                  <a:schemeClr val="tx1"/>
                </a:solidFill>
                <a:latin typeface="Arial" panose="020B0604020202020204" pitchFamily="34" charset="0"/>
                <a:cs typeface="Arial" panose="020B0604020202020204" pitchFamily="34" charset="0"/>
              </a:rPr>
              <a:t>Fecal Coliform				PCB</a:t>
            </a:r>
          </a:p>
          <a:p>
            <a:pPr>
              <a:lnSpc>
                <a:spcPct val="90000"/>
              </a:lnSpc>
            </a:pPr>
            <a:r>
              <a:rPr lang="en-US" sz="1400" dirty="0">
                <a:solidFill>
                  <a:schemeClr val="tx1"/>
                </a:solidFill>
                <a:latin typeface="Arial" panose="020B0604020202020204" pitchFamily="34" charset="0"/>
                <a:cs typeface="Arial" panose="020B0604020202020204" pitchFamily="34" charset="0"/>
              </a:rPr>
              <a:t>Biological Criteria				Aldrin</a:t>
            </a:r>
          </a:p>
          <a:p>
            <a:pPr>
              <a:lnSpc>
                <a:spcPct val="90000"/>
              </a:lnSpc>
            </a:pPr>
            <a:r>
              <a:rPr lang="en-US" sz="1400" dirty="0">
                <a:solidFill>
                  <a:schemeClr val="tx1"/>
                </a:solidFill>
                <a:latin typeface="Arial" panose="020B0604020202020204" pitchFamily="34" charset="0"/>
                <a:cs typeface="Arial" panose="020B0604020202020204" pitchFamily="34" charset="0"/>
              </a:rPr>
              <a:t>Pentachlorophenol				Dieldrin</a:t>
            </a:r>
          </a:p>
          <a:p>
            <a:pPr>
              <a:lnSpc>
                <a:spcPct val="90000"/>
              </a:lnSpc>
            </a:pPr>
            <a:r>
              <a:rPr lang="en-US" sz="1400" dirty="0">
                <a:solidFill>
                  <a:schemeClr val="tx1"/>
                </a:solidFill>
                <a:latin typeface="Arial" panose="020B0604020202020204" pitchFamily="34" charset="0"/>
                <a:cs typeface="Arial" panose="020B0604020202020204" pitchFamily="34" charset="0"/>
              </a:rPr>
              <a:t>Mercury					DDE</a:t>
            </a:r>
          </a:p>
          <a:p>
            <a:pPr>
              <a:lnSpc>
                <a:spcPct val="90000"/>
              </a:lnSpc>
            </a:pPr>
            <a:r>
              <a:rPr lang="en-US" sz="1400" dirty="0">
                <a:solidFill>
                  <a:schemeClr val="tx1"/>
                </a:solidFill>
                <a:latin typeface="Arial" panose="020B0604020202020204" pitchFamily="34" charset="0"/>
                <a:cs typeface="Arial" panose="020B0604020202020204" pitchFamily="34" charset="0"/>
              </a:rPr>
              <a:t>Iron					PAHs</a:t>
            </a:r>
          </a:p>
          <a:p>
            <a:pPr>
              <a:lnSpc>
                <a:spcPct val="90000"/>
              </a:lnSpc>
            </a:pPr>
            <a:r>
              <a:rPr lang="en-US" sz="1400" dirty="0">
                <a:solidFill>
                  <a:schemeClr val="tx1"/>
                </a:solidFill>
                <a:latin typeface="Arial" panose="020B0604020202020204" pitchFamily="34" charset="0"/>
                <a:cs typeface="Arial" panose="020B0604020202020204" pitchFamily="34" charset="0"/>
              </a:rPr>
              <a:t>Manganese				Copper</a:t>
            </a:r>
          </a:p>
          <a:p>
            <a:pPr>
              <a:lnSpc>
                <a:spcPct val="90000"/>
              </a:lnSpc>
            </a:pPr>
            <a:r>
              <a:rPr lang="en-US" sz="1400" dirty="0">
                <a:solidFill>
                  <a:schemeClr val="tx1"/>
                </a:solidFill>
                <a:latin typeface="Arial" panose="020B0604020202020204" pitchFamily="34" charset="0"/>
                <a:cs typeface="Arial" panose="020B0604020202020204" pitchFamily="34" charset="0"/>
              </a:rPr>
              <a:t>Lead					Aquatic Weeds</a:t>
            </a:r>
          </a:p>
          <a:p>
            <a:pPr>
              <a:lnSpc>
                <a:spcPct val="90000"/>
              </a:lnSpc>
            </a:pPr>
            <a:r>
              <a:rPr lang="en-US" sz="1400" dirty="0">
                <a:solidFill>
                  <a:schemeClr val="tx1"/>
                </a:solidFill>
                <a:latin typeface="Arial" panose="020B0604020202020204" pitchFamily="34" charset="0"/>
                <a:cs typeface="Arial" panose="020B0604020202020204" pitchFamily="34" charset="0"/>
              </a:rPr>
              <a:t>Cyanide					Ethylbenzene</a:t>
            </a:r>
          </a:p>
          <a:p>
            <a:pPr>
              <a:lnSpc>
                <a:spcPct val="90000"/>
              </a:lnSpc>
            </a:pPr>
            <a:r>
              <a:rPr lang="en-US" sz="1400" dirty="0">
                <a:solidFill>
                  <a:schemeClr val="tx1"/>
                </a:solidFill>
                <a:latin typeface="Arial" panose="020B0604020202020204" pitchFamily="34" charset="0"/>
                <a:cs typeface="Arial" panose="020B0604020202020204" pitchFamily="34" charset="0"/>
              </a:rPr>
              <a:t>pH					</a:t>
            </a:r>
            <a:r>
              <a:rPr lang="en-US" sz="1400" dirty="0"/>
              <a:t>Hexachlorobenzene</a:t>
            </a:r>
            <a:endParaRPr lang="en-US" sz="1400" dirty="0">
              <a:solidFill>
                <a:schemeClr val="tx1"/>
              </a:solidFill>
              <a:latin typeface="Arial" panose="020B0604020202020204" pitchFamily="34" charset="0"/>
              <a:cs typeface="Arial" panose="020B0604020202020204" pitchFamily="34" charset="0"/>
            </a:endParaRPr>
          </a:p>
          <a:p>
            <a:pPr>
              <a:lnSpc>
                <a:spcPct val="90000"/>
              </a:lnSpc>
            </a:pPr>
            <a:r>
              <a:rPr lang="en-US" sz="1400" dirty="0">
                <a:solidFill>
                  <a:schemeClr val="tx1"/>
                </a:solidFill>
                <a:latin typeface="Arial" panose="020B0604020202020204" pitchFamily="34" charset="0"/>
                <a:cs typeface="Arial" panose="020B0604020202020204" pitchFamily="34" charset="0"/>
              </a:rPr>
              <a:t>Dioxin					</a:t>
            </a:r>
            <a:r>
              <a:rPr lang="en-US" sz="1400" dirty="0">
                <a:latin typeface="Times New Roman" panose="02020603050405020304" pitchFamily="18" charset="0"/>
                <a:ea typeface="Calibri" panose="020F0502020204030204" pitchFamily="34" charset="0"/>
              </a:rPr>
              <a:t> Chlordane </a:t>
            </a:r>
            <a:r>
              <a:rPr lang="en-US" sz="1400" dirty="0">
                <a:solidFill>
                  <a:schemeClr val="tx1"/>
                </a:solidFill>
                <a:latin typeface="Arial" panose="020B0604020202020204" pitchFamily="34" charset="0"/>
                <a:cs typeface="Arial" panose="020B0604020202020204" pitchFamily="34" charset="0"/>
              </a:rPr>
              <a:t>			</a:t>
            </a:r>
          </a:p>
        </p:txBody>
      </p:sp>
      <p:pic>
        <p:nvPicPr>
          <p:cNvPr id="6" name="Picture 5" descr="A close up of a map&#10;&#10;Description automatically generated">
            <a:extLst>
              <a:ext uri="{FF2B5EF4-FFF2-40B4-BE49-F238E27FC236}">
                <a16:creationId xmlns:a16="http://schemas.microsoft.com/office/drawing/2014/main" id="{088E63B0-1995-47A9-835C-275F4A988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404" y="95517"/>
            <a:ext cx="3251843" cy="4366928"/>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8941B4B-D6A6-4941-86D1-694337001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159" y="4655562"/>
            <a:ext cx="5064088" cy="2038295"/>
          </a:xfrm>
          <a:prstGeom prst="rect">
            <a:avLst/>
          </a:prstGeom>
        </p:spPr>
      </p:pic>
    </p:spTree>
    <p:extLst>
      <p:ext uri="{BB962C8B-B14F-4D97-AF65-F5344CB8AC3E}">
        <p14:creationId xmlns:p14="http://schemas.microsoft.com/office/powerpoint/2010/main" val="179864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map&#10;&#10;Description automatically generated">
            <a:extLst>
              <a:ext uri="{FF2B5EF4-FFF2-40B4-BE49-F238E27FC236}">
                <a16:creationId xmlns:a16="http://schemas.microsoft.com/office/drawing/2014/main" id="{F5967AC3-61AD-417B-B8B3-FF79E1582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209" y="0"/>
            <a:ext cx="9691581" cy="6858000"/>
          </a:xfrm>
          <a:prstGeom prst="rect">
            <a:avLst/>
          </a:prstGeom>
        </p:spPr>
      </p:pic>
    </p:spTree>
    <p:extLst>
      <p:ext uri="{BB962C8B-B14F-4D97-AF65-F5344CB8AC3E}">
        <p14:creationId xmlns:p14="http://schemas.microsoft.com/office/powerpoint/2010/main" val="106695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A5094D-41A8-4126-9D9F-9F3AF1657519}"/>
              </a:ext>
            </a:extLst>
          </p:cNvPr>
          <p:cNvSpPr>
            <a:spLocks noGrp="1"/>
          </p:cNvSpPr>
          <p:nvPr>
            <p:ph type="title"/>
          </p:nvPr>
        </p:nvSpPr>
        <p:spPr>
          <a:xfrm>
            <a:off x="421240" y="516835"/>
            <a:ext cx="6924782" cy="1666501"/>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Willamette River Clean-up Site Progress (Downtown River Reach)</a:t>
            </a:r>
          </a:p>
        </p:txBody>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17F53CF-32D1-4421-B1EF-E5BD3E83992A}"/>
              </a:ext>
            </a:extLst>
          </p:cNvPr>
          <p:cNvSpPr>
            <a:spLocks noGrp="1"/>
          </p:cNvSpPr>
          <p:nvPr>
            <p:ph idx="1"/>
          </p:nvPr>
        </p:nvSpPr>
        <p:spPr>
          <a:xfrm>
            <a:off x="894662" y="2523849"/>
            <a:ext cx="5977938" cy="3342747"/>
          </a:xfrm>
        </p:spPr>
        <p:txBody>
          <a:bodyPr>
            <a:normAutofit/>
          </a:bodyPr>
          <a:lstStyle/>
          <a:p>
            <a:r>
              <a:rPr lang="en-US" dirty="0"/>
              <a:t>In 2017, DEQ oversaw sediment investigations along the Willamette Park riverbank from RM 15.5W to RM 16.1W and along the waterfront beside the Staff Jennings Boating Yard that extends from approximately RM 16.2W to RM 16.4W. The results of these studies indicated most contaminants were either not detected or significantly below remedial action levels. DEQ has recommended no further action for these areas.</a:t>
            </a:r>
            <a:endParaRPr lang="en-US" sz="1800" dirty="0">
              <a:solidFill>
                <a:srgbClr val="FFFFFF"/>
              </a:solidFill>
            </a:endParaRPr>
          </a:p>
        </p:txBody>
      </p:sp>
      <p:pic>
        <p:nvPicPr>
          <p:cNvPr id="5" name="Content Placeholder 4" descr="A close up of a map&#10;&#10;Description automatically generated">
            <a:extLst>
              <a:ext uri="{FF2B5EF4-FFF2-40B4-BE49-F238E27FC236}">
                <a16:creationId xmlns:a16="http://schemas.microsoft.com/office/drawing/2014/main" id="{64CA0778-870C-40A5-8A11-5E110B6DC2C1}"/>
              </a:ext>
            </a:extLst>
          </p:cNvPr>
          <p:cNvPicPr>
            <a:picLocks noChangeAspect="1"/>
          </p:cNvPicPr>
          <p:nvPr/>
        </p:nvPicPr>
        <p:blipFill rotWithShape="1">
          <a:blip r:embed="rId3">
            <a:extLst>
              <a:ext uri="{28A0092B-C50C-407E-A947-70E740481C1C}">
                <a14:useLocalDpi xmlns:a14="http://schemas.microsoft.com/office/drawing/2010/main" val="0"/>
              </a:ext>
            </a:extLst>
          </a:blip>
          <a:srcRect r="6920"/>
          <a:stretch/>
        </p:blipFill>
        <p:spPr>
          <a:xfrm>
            <a:off x="7611902" y="10"/>
            <a:ext cx="4580097" cy="6857990"/>
          </a:xfrm>
          <a:prstGeom prst="rect">
            <a:avLst/>
          </a:prstGeom>
        </p:spPr>
      </p:pic>
    </p:spTree>
    <p:extLst>
      <p:ext uri="{BB962C8B-B14F-4D97-AF65-F5344CB8AC3E}">
        <p14:creationId xmlns:p14="http://schemas.microsoft.com/office/powerpoint/2010/main" val="1107661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star filled sky&#10;&#10;Description automatically generated">
            <a:extLst>
              <a:ext uri="{FF2B5EF4-FFF2-40B4-BE49-F238E27FC236}">
                <a16:creationId xmlns:a16="http://schemas.microsoft.com/office/drawing/2014/main" id="{01D25B09-39DF-4111-B792-82A2D8A7B6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364" b="5636"/>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59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79237D-542D-46F9-B3F7-DD0ABB2FF0B8}"/>
              </a:ext>
            </a:extLst>
          </p:cNvPr>
          <p:cNvSpPr>
            <a:spLocks noGrp="1"/>
          </p:cNvSpPr>
          <p:nvPr>
            <p:ph type="title"/>
          </p:nvPr>
        </p:nvSpPr>
        <p:spPr>
          <a:xfrm>
            <a:off x="477078" y="516836"/>
            <a:ext cx="3100136" cy="1960234"/>
          </a:xfrm>
        </p:spPr>
        <p:txBody>
          <a:bodyPr>
            <a:noAutofit/>
          </a:bodyPr>
          <a:lstStyle/>
          <a:p>
            <a:pPr algn="ctr"/>
            <a:r>
              <a:rPr lang="en-US" sz="2800" dirty="0">
                <a:solidFill>
                  <a:srgbClr val="40556D"/>
                </a:solidFill>
                <a:latin typeface="Arial" panose="020B0604020202020204" pitchFamily="34" charset="0"/>
                <a:cs typeface="Arial" panose="020B0604020202020204" pitchFamily="34" charset="0"/>
              </a:rPr>
              <a:t>Oaks Bottom Wildlife Refuge May Be a Source of Aquatic Area Toxic Chemicals</a:t>
            </a:r>
          </a:p>
        </p:txBody>
      </p:sp>
      <p:cxnSp>
        <p:nvCxnSpPr>
          <p:cNvPr id="19" name="Straight Connector 1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EF9CD4-B6EA-4852-A54A-6C30463EBD77}"/>
              </a:ext>
            </a:extLst>
          </p:cNvPr>
          <p:cNvSpPr>
            <a:spLocks noGrp="1"/>
          </p:cNvSpPr>
          <p:nvPr>
            <p:ph idx="1"/>
          </p:nvPr>
        </p:nvSpPr>
        <p:spPr>
          <a:xfrm>
            <a:off x="277402" y="2633962"/>
            <a:ext cx="3505582" cy="4095610"/>
          </a:xfrm>
        </p:spPr>
        <p:txBody>
          <a:bodyPr>
            <a:noAutofit/>
          </a:bodyPr>
          <a:lstStyle/>
          <a:p>
            <a:pPr>
              <a:lnSpc>
                <a:spcPct val="90000"/>
              </a:lnSpc>
            </a:pPr>
            <a:r>
              <a:rPr lang="en-US" sz="1200" dirty="0"/>
              <a:t>The Oaks Bottom Landfill, originally known as the Sellwood Dump, is believed to have operated from sometime in the late 1950s through the end of December 1970. </a:t>
            </a:r>
          </a:p>
          <a:p>
            <a:pPr>
              <a:lnSpc>
                <a:spcPct val="90000"/>
              </a:lnSpc>
            </a:pPr>
            <a:r>
              <a:rPr lang="en-US" sz="1200" dirty="0"/>
              <a:t>Analyses of surface water samples collected near the seep in 2003 by USACE detected concentrations of copper, lead, Total PCBs, benzo(a)pyrene, Total DDT, DDD, DDE, DDT, dieldrin, and heptachlor that could represent a threat to aquatic life in Wapato Marsh.</a:t>
            </a:r>
            <a:br>
              <a:rPr lang="en-US" sz="1200" dirty="0"/>
            </a:br>
            <a:br>
              <a:rPr lang="en-US" sz="1200" dirty="0"/>
            </a:br>
            <a:r>
              <a:rPr lang="en-US" sz="1200" dirty="0"/>
              <a:t>Analyses of surface water samples collected near the seep in 2007 by City of Portland's Bureau of Environmental Services [BES] detected concentrations of chromium, copper, lead, mercury, nickel, and silver that could represent a threat to Wapato Marsh aquatic life. Elevated metals concentrations were also detected in surface water near a smaller leachate seep to the east along the landfill toe.</a:t>
            </a:r>
          </a:p>
        </p:txBody>
      </p:sp>
      <p:pic>
        <p:nvPicPr>
          <p:cNvPr id="6" name="Picture 5">
            <a:extLst>
              <a:ext uri="{FF2B5EF4-FFF2-40B4-BE49-F238E27FC236}">
                <a16:creationId xmlns:a16="http://schemas.microsoft.com/office/drawing/2014/main" id="{29EDE766-058D-4AF0-B34B-E65336FBEC12}"/>
              </a:ext>
            </a:extLst>
          </p:cNvPr>
          <p:cNvPicPr>
            <a:picLocks noChangeAspect="1"/>
          </p:cNvPicPr>
          <p:nvPr/>
        </p:nvPicPr>
        <p:blipFill rotWithShape="1">
          <a:blip r:embed="rId3">
            <a:extLst>
              <a:ext uri="{28A0092B-C50C-407E-A947-70E740481C1C}">
                <a14:useLocalDpi xmlns:a14="http://schemas.microsoft.com/office/drawing/2010/main" val="0"/>
              </a:ext>
            </a:extLst>
          </a:blip>
          <a:srcRect l="5856" r="6915" b="-2"/>
          <a:stretch/>
        </p:blipFill>
        <p:spPr>
          <a:xfrm>
            <a:off x="4080728" y="10"/>
            <a:ext cx="8111272" cy="6857990"/>
          </a:xfrm>
          <a:prstGeom prst="rect">
            <a:avLst/>
          </a:prstGeom>
        </p:spPr>
      </p:pic>
    </p:spTree>
    <p:extLst>
      <p:ext uri="{BB962C8B-B14F-4D97-AF65-F5344CB8AC3E}">
        <p14:creationId xmlns:p14="http://schemas.microsoft.com/office/powerpoint/2010/main" val="2462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FBD8-D3B8-4199-BF09-EEBD0D3959D0}"/>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May 18, 2018 Removal Action Assessment Report</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Oaks Bottom Landfill Seeps (What it Addresses)</a:t>
            </a:r>
          </a:p>
        </p:txBody>
      </p:sp>
      <p:sp>
        <p:nvSpPr>
          <p:cNvPr id="3" name="Content Placeholder 2">
            <a:extLst>
              <a:ext uri="{FF2B5EF4-FFF2-40B4-BE49-F238E27FC236}">
                <a16:creationId xmlns:a16="http://schemas.microsoft.com/office/drawing/2014/main" id="{351F36BD-715C-4FB6-81B9-A379E375E291}"/>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The purpose of the City of Portland RAA Report is to evaluate and select a removal alternative for addressing polychlorinated biphenyls (PCBs) in seeps that discharge from the Oaks Bottom Landfill to the adjacent Oaks Bottom Wildlife Refuge (OBWR) South Pond. The seep areas are referred to herein as the Site. The scope of this RAA Report addresses seeps discharging to the OBWR South Pond from the Oaks Bottom Landfill only and </a:t>
            </a:r>
            <a:r>
              <a:rPr lang="en-US" sz="2400" b="1" i="1" dirty="0">
                <a:latin typeface="Arial" panose="020B0604020202020204" pitchFamily="34" charset="0"/>
                <a:cs typeface="Arial" panose="020B0604020202020204" pitchFamily="34" charset="0"/>
              </a:rPr>
              <a:t>does not include seeps discharging to the OBWR South Pond from other areas </a:t>
            </a:r>
            <a:r>
              <a:rPr lang="en-US" sz="2400" dirty="0">
                <a:latin typeface="Arial" panose="020B0604020202020204" pitchFamily="34" charset="0"/>
                <a:cs typeface="Arial" panose="020B0604020202020204" pitchFamily="34" charset="0"/>
              </a:rPr>
              <a:t>(i.e., the bluff east of the South Pond).</a:t>
            </a:r>
          </a:p>
        </p:txBody>
      </p:sp>
    </p:spTree>
    <p:extLst>
      <p:ext uri="{BB962C8B-B14F-4D97-AF65-F5344CB8AC3E}">
        <p14:creationId xmlns:p14="http://schemas.microsoft.com/office/powerpoint/2010/main" val="628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D088F-7A03-4D12-B91F-647928A74823}"/>
              </a:ext>
            </a:extLst>
          </p:cNvPr>
          <p:cNvSpPr>
            <a:spLocks noGrp="1"/>
          </p:cNvSpPr>
          <p:nvPr>
            <p:ph type="title"/>
          </p:nvPr>
        </p:nvSpPr>
        <p:spPr>
          <a:xfrm>
            <a:off x="4974771" y="634946"/>
            <a:ext cx="6574972" cy="1450757"/>
          </a:xfrm>
        </p:spPr>
        <p:txBody>
          <a:bodyPr>
            <a:normAutofit/>
          </a:bodyPr>
          <a:lstStyle/>
          <a:p>
            <a:r>
              <a:rPr lang="en-US" sz="2300" dirty="0">
                <a:latin typeface="Arial" panose="020B0604020202020204" pitchFamily="34" charset="0"/>
                <a:cs typeface="Arial" panose="020B0604020202020204" pitchFamily="34" charset="0"/>
              </a:rPr>
              <a:t>May 18, 2018 Removal Action Assessment Report</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Oaks Bottom Landfill Seeps (What it Proposes)</a:t>
            </a:r>
          </a:p>
        </p:txBody>
      </p:sp>
      <p:pic>
        <p:nvPicPr>
          <p:cNvPr id="5" name="Picture 4" descr="A close up of a map&#10;&#10;Description automatically generated">
            <a:extLst>
              <a:ext uri="{FF2B5EF4-FFF2-40B4-BE49-F238E27FC236}">
                <a16:creationId xmlns:a16="http://schemas.microsoft.com/office/drawing/2014/main" id="{0C889194-AA29-4438-B9F6-50482386F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00" y="674077"/>
            <a:ext cx="3856114" cy="5246413"/>
          </a:xfrm>
          <a:prstGeom prst="rect">
            <a:avLst/>
          </a:prstGeom>
        </p:spPr>
      </p:pic>
      <p:cxnSp>
        <p:nvCxnSpPr>
          <p:cNvPr id="16" name="Straight Connector 11">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108DC7-081F-419D-96E9-1D2E930404FA}"/>
              </a:ext>
            </a:extLst>
          </p:cNvPr>
          <p:cNvSpPr>
            <a:spLocks noGrp="1"/>
          </p:cNvSpPr>
          <p:nvPr>
            <p:ph idx="1"/>
          </p:nvPr>
        </p:nvSpPr>
        <p:spPr>
          <a:xfrm>
            <a:off x="4974769" y="2407436"/>
            <a:ext cx="6574973" cy="3461657"/>
          </a:xfrm>
        </p:spPr>
        <p:txBody>
          <a:bodyPr>
            <a:normAutofit/>
          </a:bodyPr>
          <a:lstStyle/>
          <a:p>
            <a:pPr>
              <a:lnSpc>
                <a:spcPct val="90000"/>
              </a:lnSpc>
            </a:pPr>
            <a:r>
              <a:rPr lang="en-US" sz="1300" dirty="0"/>
              <a:t>Alternative 1 consists of placing a permeable barrier comprised of a reactive core activated carbon mat over the seep areas. The reactive core mat is a composite material of geotextiles and granular activated carbon.</a:t>
            </a:r>
          </a:p>
          <a:p>
            <a:pPr>
              <a:lnSpc>
                <a:spcPct val="90000"/>
              </a:lnSpc>
            </a:pPr>
            <a:r>
              <a:rPr lang="en-US" sz="1300" dirty="0"/>
              <a:t>Alternative 2 consists of placing a 1‐foot‐thick layer of mixed sand and granular activated carbon (4 percent dry weight) over the treatment area, equivalent to 4 pounds of activated carbon per square foot of treatment area. Using a mixture of sand and activated carbon, as opposed to activated carbon alone, helps to both prevent loss of the activated carbon material by erosion or other means and also helps to increase the contact time of the seep water with the treatment media, thus increasing adsorption of chemicals in the seep water.</a:t>
            </a:r>
          </a:p>
          <a:p>
            <a:pPr>
              <a:lnSpc>
                <a:spcPct val="90000"/>
              </a:lnSpc>
            </a:pPr>
            <a:r>
              <a:rPr lang="en-US" sz="1300" dirty="0"/>
              <a:t>Alternative 3 consists of excavating soil in the vicinity of the seeps (area of 600 square feet) to a depth of 1 foot. As shown on Figure 3, the excavation depth at the toe of the treatment area will be approximately 2.5 feet, to effectively key the amended sand into the slope. Soil excavation will be conducted using a small excavator. Following excavation, the treatment area will be filled with amended sand with 4 percent activated carbon by weight.</a:t>
            </a:r>
          </a:p>
        </p:txBody>
      </p:sp>
      <p:sp>
        <p:nvSpPr>
          <p:cNvPr id="14" name="Rectangle 13">
            <a:extLst>
              <a:ext uri="{FF2B5EF4-FFF2-40B4-BE49-F238E27FC236}">
                <a16:creationId xmlns:a16="http://schemas.microsoft.com/office/drawing/2014/main" id="{6E53EDC6-E7A0-411C-871D-6FE54ADF9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25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D0C13-C96C-4554-98E2-07C6A95F2BD6}"/>
              </a:ext>
            </a:extLst>
          </p:cNvPr>
          <p:cNvSpPr>
            <a:spLocks noGrp="1"/>
          </p:cNvSpPr>
          <p:nvPr>
            <p:ph type="title"/>
          </p:nvPr>
        </p:nvSpPr>
        <p:spPr>
          <a:xfrm>
            <a:off x="949047" y="643466"/>
            <a:ext cx="2771273" cy="5470463"/>
          </a:xfrm>
        </p:spPr>
        <p:txBody>
          <a:bodyPr anchor="ctr">
            <a:normAutofit/>
          </a:bodyPr>
          <a:lstStyle/>
          <a:p>
            <a:r>
              <a:rPr lang="en-US" sz="3600" dirty="0">
                <a:latin typeface="Arial" panose="020B0604020202020204" pitchFamily="34" charset="0"/>
                <a:cs typeface="Arial" panose="020B0604020202020204" pitchFamily="34" charset="0"/>
              </a:rPr>
              <a:t>Wetland Ecosystem Services (Oaks Bottom)</a:t>
            </a:r>
          </a:p>
        </p:txBody>
      </p:sp>
      <p:cxnSp>
        <p:nvCxnSpPr>
          <p:cNvPr id="39" name="Straight Connector 3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1B11D717-7334-410F-AECD-D55CC390BF13}"/>
              </a:ext>
            </a:extLst>
          </p:cNvPr>
          <p:cNvSpPr>
            <a:spLocks noGrp="1"/>
          </p:cNvSpPr>
          <p:nvPr>
            <p:ph idx="1"/>
          </p:nvPr>
        </p:nvSpPr>
        <p:spPr>
          <a:xfrm>
            <a:off x="4428565" y="643466"/>
            <a:ext cx="6818427" cy="5470462"/>
          </a:xfrm>
        </p:spPr>
        <p:txBody>
          <a:bodyPr anchor="ctr">
            <a:normAutofit/>
          </a:bodyPr>
          <a:lstStyle/>
          <a:p>
            <a:r>
              <a:rPr lang="en-US" b="1" dirty="0"/>
              <a:t>SERVICE	            	        Weight    		RANK</a:t>
            </a:r>
          </a:p>
          <a:p>
            <a:r>
              <a:rPr lang="en-US" b="1" dirty="0"/>
              <a:t>Water Quality                                                	ML *</a:t>
            </a:r>
          </a:p>
          <a:p>
            <a:r>
              <a:rPr lang="en-US" dirty="0"/>
              <a:t>Vegetation Density		H                     	MH</a:t>
            </a:r>
          </a:p>
          <a:p>
            <a:r>
              <a:rPr lang="en-US" dirty="0"/>
              <a:t>Retention Time			H             	H</a:t>
            </a:r>
          </a:p>
          <a:p>
            <a:pPr marL="0">
              <a:spcAft>
                <a:spcPts val="0"/>
              </a:spcAft>
            </a:pPr>
            <a:r>
              <a:rPr lang="en-US" dirty="0"/>
              <a:t>Proximity to Source		H            	H </a:t>
            </a:r>
          </a:p>
          <a:p>
            <a:pPr marL="0">
              <a:spcAft>
                <a:spcPts val="0"/>
              </a:spcAft>
            </a:pPr>
            <a:r>
              <a:rPr lang="en-US" dirty="0"/>
              <a:t>Seasonal Drawdown		H		M</a:t>
            </a:r>
          </a:p>
          <a:p>
            <a:pPr marL="0">
              <a:spcAft>
                <a:spcPts val="0"/>
              </a:spcAft>
            </a:pPr>
            <a:endParaRPr lang="en-US" dirty="0"/>
          </a:p>
          <a:p>
            <a:pPr marL="0">
              <a:spcAft>
                <a:spcPts val="0"/>
              </a:spcAft>
            </a:pPr>
            <a:r>
              <a:rPr lang="en-US" dirty="0"/>
              <a:t>* 	</a:t>
            </a:r>
            <a:r>
              <a:rPr lang="en-US" sz="1600" dirty="0"/>
              <a:t>Proximity to potential toxic chemicals sources may compromise 	this wetlands capability for filtering water and sediment pollutants</a:t>
            </a:r>
          </a:p>
        </p:txBody>
      </p:sp>
    </p:spTree>
    <p:extLst>
      <p:ext uri="{BB962C8B-B14F-4D97-AF65-F5344CB8AC3E}">
        <p14:creationId xmlns:p14="http://schemas.microsoft.com/office/powerpoint/2010/main" val="19917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1EC60E-3860-4E12-AF76-F1FEC249A459}"/>
              </a:ext>
            </a:extLst>
          </p:cNvPr>
          <p:cNvSpPr>
            <a:spLocks noGrp="1"/>
          </p:cNvSpPr>
          <p:nvPr>
            <p:ph type="title"/>
          </p:nvPr>
        </p:nvSpPr>
        <p:spPr>
          <a:xfrm>
            <a:off x="1097280" y="516836"/>
            <a:ext cx="5977937" cy="1208270"/>
          </a:xfrm>
        </p:spPr>
        <p:txBody>
          <a:bodyPr>
            <a:normAutofit/>
          </a:bodyPr>
          <a:lstStyle/>
          <a:p>
            <a:r>
              <a:rPr lang="en-US" sz="3200" dirty="0">
                <a:solidFill>
                  <a:srgbClr val="FFFFFF"/>
                </a:solidFill>
                <a:latin typeface="Arial" panose="020B0604020202020204" pitchFamily="34" charset="0"/>
                <a:cs typeface="Arial" panose="020B0604020202020204" pitchFamily="34" charset="0"/>
              </a:rPr>
              <a:t>Species Habitat Relationships</a:t>
            </a:r>
          </a:p>
        </p:txBody>
      </p:sp>
      <p:cxnSp>
        <p:nvCxnSpPr>
          <p:cNvPr id="14" name="Straight Connector 13">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2FAB67-1832-457D-BA7B-062B28438A7C}"/>
              </a:ext>
            </a:extLst>
          </p:cNvPr>
          <p:cNvSpPr>
            <a:spLocks noGrp="1"/>
          </p:cNvSpPr>
          <p:nvPr>
            <p:ph idx="1"/>
          </p:nvPr>
        </p:nvSpPr>
        <p:spPr>
          <a:xfrm>
            <a:off x="1097279" y="2505069"/>
            <a:ext cx="5977938" cy="3383902"/>
          </a:xfrm>
        </p:spPr>
        <p:txBody>
          <a:bodyPr>
            <a:noAutofit/>
          </a:bodyPr>
          <a:lstStyle/>
          <a:p>
            <a:pPr>
              <a:lnSpc>
                <a:spcPct val="90000"/>
              </a:lnSpc>
            </a:pPr>
            <a:r>
              <a:rPr lang="en-US" sz="1400" dirty="0">
                <a:solidFill>
                  <a:srgbClr val="FFFFFF"/>
                </a:solidFill>
                <a:latin typeface="Arial" panose="020B0604020202020204" pitchFamily="34" charset="0"/>
                <a:cs typeface="Arial" panose="020B0604020202020204" pitchFamily="34" charset="0"/>
              </a:rPr>
              <a:t>It is at four categorical nodes or elements where species intersect with their habitats that largely determines whether they are supported and sustainable over time:</a:t>
            </a:r>
          </a:p>
          <a:p>
            <a:pPr lvl="1">
              <a:lnSpc>
                <a:spcPct val="90000"/>
              </a:lnSpc>
            </a:pPr>
            <a:r>
              <a:rPr lang="en-US" sz="1400" dirty="0">
                <a:solidFill>
                  <a:srgbClr val="FFFFFF"/>
                </a:solidFill>
                <a:latin typeface="Arial" panose="020B0604020202020204" pitchFamily="34" charset="0"/>
                <a:cs typeface="Arial" panose="020B0604020202020204" pitchFamily="34" charset="0"/>
              </a:rPr>
              <a:t>Food</a:t>
            </a:r>
          </a:p>
          <a:p>
            <a:pPr lvl="1">
              <a:lnSpc>
                <a:spcPct val="90000"/>
              </a:lnSpc>
            </a:pPr>
            <a:r>
              <a:rPr lang="en-US" sz="1400" dirty="0">
                <a:solidFill>
                  <a:srgbClr val="FFFFFF"/>
                </a:solidFill>
                <a:latin typeface="Arial" panose="020B0604020202020204" pitchFamily="34" charset="0"/>
                <a:cs typeface="Arial" panose="020B0604020202020204" pitchFamily="34" charset="0"/>
              </a:rPr>
              <a:t>Cover</a:t>
            </a:r>
          </a:p>
          <a:p>
            <a:pPr lvl="1">
              <a:lnSpc>
                <a:spcPct val="90000"/>
              </a:lnSpc>
            </a:pPr>
            <a:r>
              <a:rPr lang="en-US" sz="1400" dirty="0">
                <a:solidFill>
                  <a:srgbClr val="FFFFFF"/>
                </a:solidFill>
                <a:latin typeface="Arial" panose="020B0604020202020204" pitchFamily="34" charset="0"/>
                <a:cs typeface="Arial" panose="020B0604020202020204" pitchFamily="34" charset="0"/>
              </a:rPr>
              <a:t>Water</a:t>
            </a:r>
          </a:p>
          <a:p>
            <a:pPr lvl="1">
              <a:lnSpc>
                <a:spcPct val="90000"/>
              </a:lnSpc>
            </a:pPr>
            <a:r>
              <a:rPr lang="en-US" sz="1400" dirty="0">
                <a:solidFill>
                  <a:srgbClr val="FFFFFF"/>
                </a:solidFill>
                <a:latin typeface="Arial" panose="020B0604020202020204" pitchFamily="34" charset="0"/>
                <a:cs typeface="Arial" panose="020B0604020202020204" pitchFamily="34" charset="0"/>
              </a:rPr>
              <a:t>Territory for Breeding and Rearing Young</a:t>
            </a:r>
          </a:p>
          <a:p>
            <a:pPr>
              <a:lnSpc>
                <a:spcPct val="90000"/>
              </a:lnSpc>
            </a:pPr>
            <a:r>
              <a:rPr lang="en-US" sz="1400" dirty="0">
                <a:solidFill>
                  <a:srgbClr val="FFFFFF"/>
                </a:solidFill>
                <a:latin typeface="Arial" panose="020B0604020202020204" pitchFamily="34" charset="0"/>
                <a:cs typeface="Arial" panose="020B0604020202020204" pitchFamily="34" charset="0"/>
              </a:rPr>
              <a:t>Unimpeded access to each of these nodes relatively free of abiotic or biotic source interference is another significant requirement for sustainable populations, the units of species.</a:t>
            </a:r>
          </a:p>
          <a:p>
            <a:pPr>
              <a:lnSpc>
                <a:spcPct val="90000"/>
              </a:lnSpc>
            </a:pPr>
            <a:r>
              <a:rPr lang="en-US" sz="1400" dirty="0">
                <a:solidFill>
                  <a:srgbClr val="FFFFFF"/>
                </a:solidFill>
                <a:latin typeface="Arial" panose="020B0604020202020204" pitchFamily="34" charset="0"/>
                <a:cs typeface="Arial" panose="020B0604020202020204" pitchFamily="34" charset="0"/>
              </a:rPr>
              <a:t>Species cannot be adequately understood outside of their relationships with their habitat elements and the other species (communities) with which they share those habitat elements.  For example, if a keystone species is under significant stress or has been altogether removed from a wildlife community, there can be a significant cascade of adverse consequences for all the other species in that community.</a:t>
            </a:r>
          </a:p>
        </p:txBody>
      </p:sp>
      <p:pic>
        <p:nvPicPr>
          <p:cNvPr id="5" name="Picture 4" descr="A close up of a logo&#10;&#10;Description automatically generated">
            <a:extLst>
              <a:ext uri="{FF2B5EF4-FFF2-40B4-BE49-F238E27FC236}">
                <a16:creationId xmlns:a16="http://schemas.microsoft.com/office/drawing/2014/main" id="{ECF30A4B-7450-4173-94C5-221865A06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982" y="793682"/>
            <a:ext cx="3294253" cy="5248843"/>
          </a:xfrm>
          <a:prstGeom prst="rect">
            <a:avLst/>
          </a:prstGeom>
        </p:spPr>
      </p:pic>
    </p:spTree>
    <p:extLst>
      <p:ext uri="{BB962C8B-B14F-4D97-AF65-F5344CB8AC3E}">
        <p14:creationId xmlns:p14="http://schemas.microsoft.com/office/powerpoint/2010/main" val="33929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FDA34D-D2DE-473B-9AD6-2595F87CE271}"/>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3200" dirty="0">
                <a:solidFill>
                  <a:schemeClr val="bg1"/>
                </a:solidFill>
                <a:latin typeface="Arial" panose="020B0604020202020204" pitchFamily="34" charset="0"/>
                <a:cs typeface="Arial" panose="020B0604020202020204" pitchFamily="34" charset="0"/>
              </a:rPr>
              <a:t>Vegetation Horizontal Structure</a:t>
            </a:r>
          </a:p>
        </p:txBody>
      </p:sp>
      <p:pic>
        <p:nvPicPr>
          <p:cNvPr id="10" name="Content Placeholder 3">
            <a:extLst>
              <a:ext uri="{FF2B5EF4-FFF2-40B4-BE49-F238E27FC236}">
                <a16:creationId xmlns:a16="http://schemas.microsoft.com/office/drawing/2014/main" id="{53E7A91E-AE63-41AA-B04B-E917A11EF160}"/>
              </a:ext>
            </a:extLst>
          </p:cNvPr>
          <p:cNvPicPr>
            <a:picLocks noChangeAspect="1"/>
          </p:cNvPicPr>
          <p:nvPr/>
        </p:nvPicPr>
        <p:blipFill rotWithShape="1">
          <a:blip r:embed="rId3"/>
          <a:srcRect l="13851" r="10002" b="1"/>
          <a:stretch/>
        </p:blipFill>
        <p:spPr>
          <a:xfrm>
            <a:off x="846716" y="640080"/>
            <a:ext cx="4877160" cy="3602736"/>
          </a:xfrm>
          <a:prstGeom prst="rect">
            <a:avLst/>
          </a:prstGeom>
        </p:spPr>
      </p:pic>
      <p:pic>
        <p:nvPicPr>
          <p:cNvPr id="4" name="Content Placeholder 3" descr="A close up of a logo&#10;&#10;Description automatically generated">
            <a:extLst>
              <a:ext uri="{FF2B5EF4-FFF2-40B4-BE49-F238E27FC236}">
                <a16:creationId xmlns:a16="http://schemas.microsoft.com/office/drawing/2014/main" id="{872A1B9D-FCE4-4887-867D-83D4FE8C9CA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56867" y="1367745"/>
            <a:ext cx="5302232" cy="2147403"/>
          </a:xfrm>
          <a:prstGeom prst="rect">
            <a:avLst/>
          </a:prstGeom>
        </p:spPr>
      </p:pic>
      <p:cxnSp>
        <p:nvCxnSpPr>
          <p:cNvPr id="21" name="Straight Connector 20">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2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B482D07-E6F3-4730-8AA4-84415D03DA98}"/>
              </a:ext>
            </a:extLst>
          </p:cNvPr>
          <p:cNvPicPr/>
          <p:nvPr/>
        </p:nvPicPr>
        <p:blipFill rotWithShape="1">
          <a:blip r:embed="rId3">
            <a:extLst>
              <a:ext uri="{28A0092B-C50C-407E-A947-70E740481C1C}">
                <a14:useLocalDpi xmlns:a14="http://schemas.microsoft.com/office/drawing/2010/main" val="0"/>
              </a:ext>
            </a:extLst>
          </a:blip>
          <a:srcRect r="4890" b="1"/>
          <a:stretch/>
        </p:blipFill>
        <p:spPr bwMode="auto">
          <a:xfrm>
            <a:off x="20" y="10"/>
            <a:ext cx="12191980" cy="6857990"/>
          </a:xfrm>
          <a:prstGeom prst="rect">
            <a:avLst/>
          </a:prstGeom>
          <a:noFill/>
        </p:spPr>
      </p:pic>
      <p:pic>
        <p:nvPicPr>
          <p:cNvPr id="6" name="Content Placeholder 3" descr="A close up of a logo&#10;&#10;Description automatically generated">
            <a:extLst>
              <a:ext uri="{FF2B5EF4-FFF2-40B4-BE49-F238E27FC236}">
                <a16:creationId xmlns:a16="http://schemas.microsoft.com/office/drawing/2014/main" id="{5E748278-B430-416C-B44D-9F2F6F61AFE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7281" y="4481997"/>
            <a:ext cx="5302232" cy="2147403"/>
          </a:xfrm>
          <a:prstGeom prst="rect">
            <a:avLst/>
          </a:prstGeom>
        </p:spPr>
      </p:pic>
      <p:pic>
        <p:nvPicPr>
          <p:cNvPr id="3" name="Picture 2" descr="A fish swimming under water&#10;&#10;Description automatically generated">
            <a:extLst>
              <a:ext uri="{FF2B5EF4-FFF2-40B4-BE49-F238E27FC236}">
                <a16:creationId xmlns:a16="http://schemas.microsoft.com/office/drawing/2014/main" id="{5FC98790-B477-4921-A388-DB0E98A6E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06" y="6037851"/>
            <a:ext cx="794296" cy="489377"/>
          </a:xfrm>
          <a:prstGeom prst="rect">
            <a:avLst/>
          </a:prstGeom>
        </p:spPr>
      </p:pic>
      <p:pic>
        <p:nvPicPr>
          <p:cNvPr id="7" name="Picture 6" descr="A hawk perched on a tree branch&#10;&#10;Description automatically generated">
            <a:extLst>
              <a:ext uri="{FF2B5EF4-FFF2-40B4-BE49-F238E27FC236}">
                <a16:creationId xmlns:a16="http://schemas.microsoft.com/office/drawing/2014/main" id="{8C2A204C-E4A2-47C1-B502-56CD39BE7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9523" y="2196662"/>
            <a:ext cx="301777" cy="445807"/>
          </a:xfrm>
          <a:prstGeom prst="rect">
            <a:avLst/>
          </a:prstGeom>
        </p:spPr>
      </p:pic>
      <p:pic>
        <p:nvPicPr>
          <p:cNvPr id="9" name="Picture 8" descr="A bird swimming in water&#10;&#10;Description automatically generated">
            <a:extLst>
              <a:ext uri="{FF2B5EF4-FFF2-40B4-BE49-F238E27FC236}">
                <a16:creationId xmlns:a16="http://schemas.microsoft.com/office/drawing/2014/main" id="{F0AE7EFC-6851-43DA-A7E8-85A093731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669" y="5397808"/>
            <a:ext cx="740850" cy="555638"/>
          </a:xfrm>
          <a:prstGeom prst="rect">
            <a:avLst/>
          </a:prstGeom>
        </p:spPr>
      </p:pic>
      <p:pic>
        <p:nvPicPr>
          <p:cNvPr id="12" name="Picture 11" descr="A black bird standing next to a body of water&#10;&#10;Description automatically generated">
            <a:extLst>
              <a:ext uri="{FF2B5EF4-FFF2-40B4-BE49-F238E27FC236}">
                <a16:creationId xmlns:a16="http://schemas.microsoft.com/office/drawing/2014/main" id="{9FEBA50C-A6C9-4BD8-BC87-101CC5703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6713" y="3773213"/>
            <a:ext cx="891448" cy="534869"/>
          </a:xfrm>
          <a:prstGeom prst="rect">
            <a:avLst/>
          </a:prstGeom>
        </p:spPr>
      </p:pic>
      <p:pic>
        <p:nvPicPr>
          <p:cNvPr id="14" name="Picture 13" descr="A bird standing next to a body of water&#10;&#10;Description automatically generated">
            <a:extLst>
              <a:ext uri="{FF2B5EF4-FFF2-40B4-BE49-F238E27FC236}">
                <a16:creationId xmlns:a16="http://schemas.microsoft.com/office/drawing/2014/main" id="{DE11CB3A-009B-40C5-BB51-0FC1443903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1012" y="3862385"/>
            <a:ext cx="645086" cy="873049"/>
          </a:xfrm>
          <a:prstGeom prst="rect">
            <a:avLst/>
          </a:prstGeom>
        </p:spPr>
      </p:pic>
      <p:pic>
        <p:nvPicPr>
          <p:cNvPr id="16" name="Picture 15" descr="A small bird perched on a rock&#10;&#10;Description automatically generated">
            <a:extLst>
              <a:ext uri="{FF2B5EF4-FFF2-40B4-BE49-F238E27FC236}">
                <a16:creationId xmlns:a16="http://schemas.microsoft.com/office/drawing/2014/main" id="{EACADAF2-DCC6-4FE1-A5BC-376496750A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7896" y="2681905"/>
            <a:ext cx="1116404" cy="627419"/>
          </a:xfrm>
          <a:prstGeom prst="rect">
            <a:avLst/>
          </a:prstGeom>
        </p:spPr>
      </p:pic>
      <p:pic>
        <p:nvPicPr>
          <p:cNvPr id="18" name="Picture 17" descr="A duck swimming in a body of water&#10;&#10;Description automatically generated">
            <a:extLst>
              <a:ext uri="{FF2B5EF4-FFF2-40B4-BE49-F238E27FC236}">
                <a16:creationId xmlns:a16="http://schemas.microsoft.com/office/drawing/2014/main" id="{B56D633F-D3CE-40F9-A3C0-85EDE8E194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8834" y="4405411"/>
            <a:ext cx="730143" cy="555639"/>
          </a:xfrm>
          <a:prstGeom prst="rect">
            <a:avLst/>
          </a:prstGeom>
        </p:spPr>
      </p:pic>
      <p:pic>
        <p:nvPicPr>
          <p:cNvPr id="20" name="Picture 19" descr="A duck in a body of water&#10;&#10;Description automatically generated">
            <a:extLst>
              <a:ext uri="{FF2B5EF4-FFF2-40B4-BE49-F238E27FC236}">
                <a16:creationId xmlns:a16="http://schemas.microsoft.com/office/drawing/2014/main" id="{3DFA877A-1B6E-49CE-A7A8-40934B3ACA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9829" y="3901296"/>
            <a:ext cx="1116404" cy="781935"/>
          </a:xfrm>
          <a:prstGeom prst="rect">
            <a:avLst/>
          </a:prstGeom>
        </p:spPr>
      </p:pic>
      <p:pic>
        <p:nvPicPr>
          <p:cNvPr id="4" name="Picture 3" descr="A small bird perched on a tree branch&#10;&#10;Description automatically generated">
            <a:extLst>
              <a:ext uri="{FF2B5EF4-FFF2-40B4-BE49-F238E27FC236}">
                <a16:creationId xmlns:a16="http://schemas.microsoft.com/office/drawing/2014/main" id="{DD390127-647C-462E-AEAD-787B58FB14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89935" y="3271519"/>
            <a:ext cx="795477" cy="445467"/>
          </a:xfrm>
          <a:prstGeom prst="rect">
            <a:avLst/>
          </a:prstGeom>
        </p:spPr>
      </p:pic>
    </p:spTree>
    <p:extLst>
      <p:ext uri="{BB962C8B-B14F-4D97-AF65-F5344CB8AC3E}">
        <p14:creationId xmlns:p14="http://schemas.microsoft.com/office/powerpoint/2010/main" val="257539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7"/>
            <a:ext cx="5854699" cy="4390169"/>
          </a:xfrm>
          <a:prstGeom prst="rect">
            <a:avLst/>
          </a:prstGeom>
          <a:solidFill>
            <a:srgbClr val="FFFFFF"/>
          </a:solidFill>
          <a:ln w="63500">
            <a:solidFill>
              <a:srgbClr val="4F62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7" name="Content Placeholder 4" descr="A screenshot of a cell phone&#10;&#10;Description automatically generated">
            <a:extLst>
              <a:ext uri="{FF2B5EF4-FFF2-40B4-BE49-F238E27FC236}">
                <a16:creationId xmlns:a16="http://schemas.microsoft.com/office/drawing/2014/main" id="{0809EE1E-7CE4-4887-8270-CC18B57B7A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4374"/>
          <a:stretch/>
        </p:blipFill>
        <p:spPr>
          <a:xfrm>
            <a:off x="344207" y="325100"/>
            <a:ext cx="5488858" cy="4054598"/>
          </a:xfrm>
          <a:prstGeom prst="rect">
            <a:avLst/>
          </a:prstGeom>
        </p:spPr>
      </p:pic>
      <p:sp>
        <p:nvSpPr>
          <p:cNvPr id="31" name="Rectangle 30">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160867"/>
            <a:ext cx="5854699" cy="1939935"/>
          </a:xfrm>
          <a:prstGeom prst="rect">
            <a:avLst/>
          </a:prstGeom>
          <a:solidFill>
            <a:srgbClr val="D8A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3" name="Rectangle 32">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715269"/>
            <a:ext cx="5854699" cy="156023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5" name="Rectangle 34">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2265035"/>
            <a:ext cx="5854699" cy="3979512"/>
          </a:xfrm>
          <a:prstGeom prst="rect">
            <a:avLst/>
          </a:prstGeom>
          <a:solidFill>
            <a:srgbClr val="FFFFFF"/>
          </a:solidFill>
          <a:ln w="63500">
            <a:solidFill>
              <a:srgbClr val="4F62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4" name="Content Placeholder 3">
            <a:extLst>
              <a:ext uri="{FF2B5EF4-FFF2-40B4-BE49-F238E27FC236}">
                <a16:creationId xmlns:a16="http://schemas.microsoft.com/office/drawing/2014/main" id="{A42E2886-B2AB-43B6-9B75-720C04A06FB0}"/>
              </a:ext>
            </a:extLst>
          </p:cNvPr>
          <p:cNvPicPr>
            <a:picLocks/>
          </p:cNvPicPr>
          <p:nvPr/>
        </p:nvPicPr>
        <p:blipFill rotWithShape="1">
          <a:blip r:embed="rId4">
            <a:extLst>
              <a:ext uri="{28A0092B-C50C-407E-A947-70E740481C1C}">
                <a14:useLocalDpi xmlns:a14="http://schemas.microsoft.com/office/drawing/2010/main" val="0"/>
              </a:ext>
            </a:extLst>
          </a:blip>
          <a:srcRect t="9702" b="1013"/>
          <a:stretch/>
        </p:blipFill>
        <p:spPr bwMode="auto">
          <a:xfrm>
            <a:off x="6326372" y="2695598"/>
            <a:ext cx="5568159" cy="3132063"/>
          </a:xfrm>
          <a:prstGeom prst="rect">
            <a:avLst/>
          </a:prstGeom>
          <a:noFill/>
        </p:spPr>
      </p:pic>
      <p:sp>
        <p:nvSpPr>
          <p:cNvPr id="6" name="TextBox 5">
            <a:extLst>
              <a:ext uri="{FF2B5EF4-FFF2-40B4-BE49-F238E27FC236}">
                <a16:creationId xmlns:a16="http://schemas.microsoft.com/office/drawing/2014/main" id="{05C165E0-0DF4-445D-B1D5-131FD379F4A6}"/>
              </a:ext>
            </a:extLst>
          </p:cNvPr>
          <p:cNvSpPr txBox="1"/>
          <p:nvPr/>
        </p:nvSpPr>
        <p:spPr>
          <a:xfrm>
            <a:off x="6425998" y="838446"/>
            <a:ext cx="5355569"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Vegetation Vertical Structure</a:t>
            </a:r>
          </a:p>
        </p:txBody>
      </p:sp>
      <p:pic>
        <p:nvPicPr>
          <p:cNvPr id="3" name="Picture 2" descr="A black and yellow bird perched on a tree branch&#10;&#10;Description automatically generated">
            <a:extLst>
              <a:ext uri="{FF2B5EF4-FFF2-40B4-BE49-F238E27FC236}">
                <a16:creationId xmlns:a16="http://schemas.microsoft.com/office/drawing/2014/main" id="{8AEABE52-27B3-4825-AA90-0FFB83970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180" y="3781032"/>
            <a:ext cx="535371" cy="339068"/>
          </a:xfrm>
          <a:prstGeom prst="rect">
            <a:avLst/>
          </a:prstGeom>
        </p:spPr>
      </p:pic>
      <p:pic>
        <p:nvPicPr>
          <p:cNvPr id="8" name="Picture 7" descr="A hawk perched on a tree branch&#10;&#10;Description automatically generated">
            <a:extLst>
              <a:ext uri="{FF2B5EF4-FFF2-40B4-BE49-F238E27FC236}">
                <a16:creationId xmlns:a16="http://schemas.microsoft.com/office/drawing/2014/main" id="{D7DE2EDE-FA61-4DFC-B800-321899EC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8391" y="3929926"/>
            <a:ext cx="276547" cy="408535"/>
          </a:xfrm>
          <a:prstGeom prst="rect">
            <a:avLst/>
          </a:prstGeom>
        </p:spPr>
      </p:pic>
      <p:pic>
        <p:nvPicPr>
          <p:cNvPr id="10" name="Picture 9" descr="A bird standing next to a body of water&#10;&#10;Description automatically generated">
            <a:extLst>
              <a:ext uri="{FF2B5EF4-FFF2-40B4-BE49-F238E27FC236}">
                <a16:creationId xmlns:a16="http://schemas.microsoft.com/office/drawing/2014/main" id="{70A7290A-4C5C-425A-8816-24D917659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0132" y="4551036"/>
            <a:ext cx="287233" cy="388737"/>
          </a:xfrm>
          <a:prstGeom prst="rect">
            <a:avLst/>
          </a:prstGeom>
        </p:spPr>
      </p:pic>
      <p:pic>
        <p:nvPicPr>
          <p:cNvPr id="12" name="Picture 11" descr="A bird sitting on a branch&#10;&#10;Description automatically generated">
            <a:extLst>
              <a:ext uri="{FF2B5EF4-FFF2-40B4-BE49-F238E27FC236}">
                <a16:creationId xmlns:a16="http://schemas.microsoft.com/office/drawing/2014/main" id="{AAF329BC-1332-462F-8B25-FD758B5CFD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5673" y="3753651"/>
            <a:ext cx="541432" cy="408535"/>
          </a:xfrm>
          <a:prstGeom prst="rect">
            <a:avLst/>
          </a:prstGeom>
        </p:spPr>
      </p:pic>
      <p:pic>
        <p:nvPicPr>
          <p:cNvPr id="14" name="Picture 13" descr="A squirrel standing on a dirt road&#10;&#10;Description automatically generated">
            <a:extLst>
              <a:ext uri="{FF2B5EF4-FFF2-40B4-BE49-F238E27FC236}">
                <a16:creationId xmlns:a16="http://schemas.microsoft.com/office/drawing/2014/main" id="{17E64EC6-F803-437E-B105-EE51D2FF16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8568" y="5033870"/>
            <a:ext cx="499646" cy="499646"/>
          </a:xfrm>
          <a:prstGeom prst="rect">
            <a:avLst/>
          </a:prstGeom>
        </p:spPr>
      </p:pic>
    </p:spTree>
    <p:extLst>
      <p:ext uri="{BB962C8B-B14F-4D97-AF65-F5344CB8AC3E}">
        <p14:creationId xmlns:p14="http://schemas.microsoft.com/office/powerpoint/2010/main" val="2390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9BC5E300-2A1C-4F4D-BC77-7BDD41729D62}"/>
              </a:ext>
            </a:extLst>
          </p:cNvPr>
          <p:cNvSpPr>
            <a:spLocks noGrp="1"/>
          </p:cNvSpPr>
          <p:nvPr>
            <p:ph type="title"/>
          </p:nvPr>
        </p:nvSpPr>
        <p:spPr>
          <a:xfrm>
            <a:off x="633999" y="4550230"/>
            <a:ext cx="10909073" cy="957902"/>
          </a:xfrm>
        </p:spPr>
        <p:txBody>
          <a:bodyPr vert="horz" lIns="91440" tIns="45720" rIns="91440" bIns="45720" rtlCol="0" anchor="b">
            <a:normAutofit/>
          </a:bodyPr>
          <a:lstStyle/>
          <a:p>
            <a:pPr algn="ctr"/>
            <a:r>
              <a:rPr lang="en-US" sz="3200" dirty="0">
                <a:solidFill>
                  <a:schemeClr val="bg1"/>
                </a:solidFill>
                <a:latin typeface="Arial" panose="020B0604020202020204" pitchFamily="34" charset="0"/>
                <a:cs typeface="Arial" panose="020B0604020202020204" pitchFamily="34" charset="0"/>
              </a:rPr>
              <a:t>Vegetation Vertical Structure</a:t>
            </a:r>
          </a:p>
        </p:txBody>
      </p:sp>
      <p:pic>
        <p:nvPicPr>
          <p:cNvPr id="5" name="Content Placeholder 4" descr="A screenshot of a cell phone&#10;&#10;Description automatically generated">
            <a:extLst>
              <a:ext uri="{FF2B5EF4-FFF2-40B4-BE49-F238E27FC236}">
                <a16:creationId xmlns:a16="http://schemas.microsoft.com/office/drawing/2014/main" id="{5B79CB98-AB5D-4297-8094-4382EF531BD8}"/>
              </a:ext>
            </a:extLst>
          </p:cNvPr>
          <p:cNvPicPr>
            <a:picLocks noChangeAspect="1"/>
          </p:cNvPicPr>
          <p:nvPr/>
        </p:nvPicPr>
        <p:blipFill rotWithShape="1">
          <a:blip r:embed="rId2">
            <a:extLst>
              <a:ext uri="{28A0092B-C50C-407E-A947-70E740481C1C}">
                <a14:useLocalDpi xmlns:a14="http://schemas.microsoft.com/office/drawing/2010/main" val="0"/>
              </a:ext>
            </a:extLst>
          </a:blip>
          <a:srcRect r="2" b="9224"/>
          <a:stretch/>
        </p:blipFill>
        <p:spPr>
          <a:xfrm>
            <a:off x="-1" y="-2"/>
            <a:ext cx="6050281" cy="4242816"/>
          </a:xfrm>
          <a:prstGeom prst="rect">
            <a:avLst/>
          </a:prstGeom>
        </p:spPr>
      </p:pic>
      <p:pic>
        <p:nvPicPr>
          <p:cNvPr id="4" name="Content Placeholder 3">
            <a:extLst>
              <a:ext uri="{FF2B5EF4-FFF2-40B4-BE49-F238E27FC236}">
                <a16:creationId xmlns:a16="http://schemas.microsoft.com/office/drawing/2014/main" id="{4EE463BE-0555-4294-90D2-EBBE1AB6E6E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4458" r="-3" b="-3"/>
          <a:stretch/>
        </p:blipFill>
        <p:spPr bwMode="auto">
          <a:xfrm>
            <a:off x="6141720" y="2"/>
            <a:ext cx="6050279" cy="4242815"/>
          </a:xfrm>
          <a:prstGeom prst="rect">
            <a:avLst/>
          </a:prstGeom>
          <a:noFill/>
        </p:spPr>
      </p:pic>
      <p:cxnSp>
        <p:nvCxnSpPr>
          <p:cNvPr id="39" name="Straight Connector 38">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squirrel standing on a dirt road&#10;&#10;Description automatically generated">
            <a:extLst>
              <a:ext uri="{FF2B5EF4-FFF2-40B4-BE49-F238E27FC236}">
                <a16:creationId xmlns:a16="http://schemas.microsoft.com/office/drawing/2014/main" id="{0991DFCB-995A-433F-90B9-B6DAEEC24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694" y="2872954"/>
            <a:ext cx="709119" cy="709119"/>
          </a:xfrm>
          <a:prstGeom prst="rect">
            <a:avLst/>
          </a:prstGeom>
        </p:spPr>
      </p:pic>
      <p:pic>
        <p:nvPicPr>
          <p:cNvPr id="8" name="Picture 7" descr="A bird sitting on a branch&#10;&#10;Description automatically generated">
            <a:extLst>
              <a:ext uri="{FF2B5EF4-FFF2-40B4-BE49-F238E27FC236}">
                <a16:creationId xmlns:a16="http://schemas.microsoft.com/office/drawing/2014/main" id="{61444C2C-56A7-45FC-92AC-256749256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7525" y="252248"/>
            <a:ext cx="712572" cy="537668"/>
          </a:xfrm>
          <a:prstGeom prst="rect">
            <a:avLst/>
          </a:prstGeom>
        </p:spPr>
      </p:pic>
      <p:pic>
        <p:nvPicPr>
          <p:cNvPr id="10" name="Picture 9" descr="A small bird perched on a rock&#10;&#10;Description automatically generated">
            <a:extLst>
              <a:ext uri="{FF2B5EF4-FFF2-40B4-BE49-F238E27FC236}">
                <a16:creationId xmlns:a16="http://schemas.microsoft.com/office/drawing/2014/main" id="{00AD4B6D-CDF5-40B0-9562-E6F18B34E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944" y="436321"/>
            <a:ext cx="709119" cy="398525"/>
          </a:xfrm>
          <a:prstGeom prst="rect">
            <a:avLst/>
          </a:prstGeom>
        </p:spPr>
      </p:pic>
      <p:pic>
        <p:nvPicPr>
          <p:cNvPr id="12" name="Picture 11" descr="A small bird perched on a tree branch&#10;&#10;Description automatically generated">
            <a:extLst>
              <a:ext uri="{FF2B5EF4-FFF2-40B4-BE49-F238E27FC236}">
                <a16:creationId xmlns:a16="http://schemas.microsoft.com/office/drawing/2014/main" id="{DEDB61C4-8AC8-4C2A-B89A-C9AA5FAF9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9029" y="1146923"/>
            <a:ext cx="511801" cy="405890"/>
          </a:xfrm>
          <a:prstGeom prst="rect">
            <a:avLst/>
          </a:prstGeom>
        </p:spPr>
      </p:pic>
      <p:pic>
        <p:nvPicPr>
          <p:cNvPr id="14" name="Picture 13" descr="A bird standing on a hummingbird sitting on a branch&#10;&#10;Description automatically generated">
            <a:extLst>
              <a:ext uri="{FF2B5EF4-FFF2-40B4-BE49-F238E27FC236}">
                <a16:creationId xmlns:a16="http://schemas.microsoft.com/office/drawing/2014/main" id="{699FA8DC-445A-4A41-BB57-65FAF5E316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3178" y="1109823"/>
            <a:ext cx="599433" cy="480015"/>
          </a:xfrm>
          <a:prstGeom prst="rect">
            <a:avLst/>
          </a:prstGeom>
        </p:spPr>
      </p:pic>
    </p:spTree>
    <p:extLst>
      <p:ext uri="{BB962C8B-B14F-4D97-AF65-F5344CB8AC3E}">
        <p14:creationId xmlns:p14="http://schemas.microsoft.com/office/powerpoint/2010/main" val="1524427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a:extLst>
              <a:ext uri="{FF2B5EF4-FFF2-40B4-BE49-F238E27FC236}">
                <a16:creationId xmlns:a16="http://schemas.microsoft.com/office/drawing/2014/main" id="{C6AE62F5-ACCE-47DA-A318-A39D9DE23297}"/>
              </a:ext>
            </a:extLst>
          </p:cNvPr>
          <p:cNvPicPr>
            <a:picLocks noGrp="1"/>
          </p:cNvPicPr>
          <p:nvPr>
            <p:ph idx="1"/>
          </p:nvPr>
        </p:nvPicPr>
        <p:blipFill rotWithShape="1">
          <a:blip r:embed="rId3">
            <a:extLst>
              <a:ext uri="{28A0092B-C50C-407E-A947-70E740481C1C}">
                <a14:useLocalDpi xmlns:a14="http://schemas.microsoft.com/office/drawing/2010/main" val="0"/>
              </a:ext>
            </a:extLst>
          </a:blip>
          <a:srcRect b="16045"/>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id="{8DA9D5E3-3A22-4873-81C8-59749E2165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1">
            <a:extLst>
              <a:ext uri="{FF2B5EF4-FFF2-40B4-BE49-F238E27FC236}">
                <a16:creationId xmlns:a16="http://schemas.microsoft.com/office/drawing/2014/main" id="{335655B8-46C2-44F6-B55F-2E3BD9BE63EC}"/>
              </a:ext>
            </a:extLst>
          </p:cNvPr>
          <p:cNvSpPr>
            <a:spLocks noGrp="1"/>
          </p:cNvSpPr>
          <p:nvPr>
            <p:ph type="title"/>
          </p:nvPr>
        </p:nvSpPr>
        <p:spPr>
          <a:xfrm>
            <a:off x="-713590" y="714060"/>
            <a:ext cx="9912465" cy="927308"/>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Vegetation Vertical Structure</a:t>
            </a:r>
          </a:p>
        </p:txBody>
      </p:sp>
      <p:pic>
        <p:nvPicPr>
          <p:cNvPr id="6" name="Content Placeholder 4" descr="A screenshot of a cell phone&#10;&#10;Description automatically generated">
            <a:extLst>
              <a:ext uri="{FF2B5EF4-FFF2-40B4-BE49-F238E27FC236}">
                <a16:creationId xmlns:a16="http://schemas.microsoft.com/office/drawing/2014/main" id="{659E13A6-69F6-49E3-8F11-AB0D94F1030C}"/>
              </a:ext>
            </a:extLst>
          </p:cNvPr>
          <p:cNvPicPr>
            <a:picLocks noChangeAspect="1"/>
          </p:cNvPicPr>
          <p:nvPr/>
        </p:nvPicPr>
        <p:blipFill rotWithShape="1">
          <a:blip r:embed="rId4">
            <a:extLst>
              <a:ext uri="{28A0092B-C50C-407E-A947-70E740481C1C}">
                <a14:useLocalDpi xmlns:a14="http://schemas.microsoft.com/office/drawing/2010/main" val="0"/>
              </a:ext>
            </a:extLst>
          </a:blip>
          <a:srcRect r="-2" b="4374"/>
          <a:stretch/>
        </p:blipFill>
        <p:spPr>
          <a:xfrm>
            <a:off x="7822825" y="3684803"/>
            <a:ext cx="4198845" cy="2617385"/>
          </a:xfrm>
          <a:prstGeom prst="rect">
            <a:avLst/>
          </a:prstGeom>
        </p:spPr>
      </p:pic>
      <p:pic>
        <p:nvPicPr>
          <p:cNvPr id="3" name="Picture 2" descr="A small bird perched on a branch&#10;&#10;Description automatically generated">
            <a:extLst>
              <a:ext uri="{FF2B5EF4-FFF2-40B4-BE49-F238E27FC236}">
                <a16:creationId xmlns:a16="http://schemas.microsoft.com/office/drawing/2014/main" id="{7F207DC2-EC90-4A60-BEE7-9E77D0FD7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8478" y="555812"/>
            <a:ext cx="695858" cy="520444"/>
          </a:xfrm>
          <a:prstGeom prst="rect">
            <a:avLst/>
          </a:prstGeom>
        </p:spPr>
      </p:pic>
      <p:pic>
        <p:nvPicPr>
          <p:cNvPr id="8" name="Picture 7" descr="An animal standing on grass&#10;&#10;Description automatically generated">
            <a:extLst>
              <a:ext uri="{FF2B5EF4-FFF2-40B4-BE49-F238E27FC236}">
                <a16:creationId xmlns:a16="http://schemas.microsoft.com/office/drawing/2014/main" id="{DE99342D-9A4A-45F8-857D-3424C8B8C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8901" y="3684803"/>
            <a:ext cx="1197099" cy="1675939"/>
          </a:xfrm>
          <a:prstGeom prst="rect">
            <a:avLst/>
          </a:prstGeom>
        </p:spPr>
      </p:pic>
      <p:pic>
        <p:nvPicPr>
          <p:cNvPr id="12" name="Picture 11" descr="An animal looking at the camera&#10;&#10;Description automatically generated">
            <a:extLst>
              <a:ext uri="{FF2B5EF4-FFF2-40B4-BE49-F238E27FC236}">
                <a16:creationId xmlns:a16="http://schemas.microsoft.com/office/drawing/2014/main" id="{D992A580-1A73-4019-B2F1-6543489C2A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4347" y="4195603"/>
            <a:ext cx="868253" cy="577783"/>
          </a:xfrm>
          <a:prstGeom prst="rect">
            <a:avLst/>
          </a:prstGeom>
        </p:spPr>
      </p:pic>
      <p:pic>
        <p:nvPicPr>
          <p:cNvPr id="14" name="Picture 13" descr="A small bird perched on a tree branch&#10;&#10;Description automatically generated">
            <a:extLst>
              <a:ext uri="{FF2B5EF4-FFF2-40B4-BE49-F238E27FC236}">
                <a16:creationId xmlns:a16="http://schemas.microsoft.com/office/drawing/2014/main" id="{9A1418CD-00F8-497D-979D-A67EDA4256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1938" y="949358"/>
            <a:ext cx="609732" cy="456711"/>
          </a:xfrm>
          <a:prstGeom prst="rect">
            <a:avLst/>
          </a:prstGeom>
        </p:spPr>
      </p:pic>
      <p:pic>
        <p:nvPicPr>
          <p:cNvPr id="16" name="Picture 15" descr="A small bird perched on a branch&#10;&#10;Description automatically generated">
            <a:extLst>
              <a:ext uri="{FF2B5EF4-FFF2-40B4-BE49-F238E27FC236}">
                <a16:creationId xmlns:a16="http://schemas.microsoft.com/office/drawing/2014/main" id="{3D239EA2-98E1-4EB2-9B59-524780CAC5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8147" y="2116964"/>
            <a:ext cx="752616" cy="564462"/>
          </a:xfrm>
          <a:prstGeom prst="rect">
            <a:avLst/>
          </a:prstGeom>
        </p:spPr>
      </p:pic>
      <p:pic>
        <p:nvPicPr>
          <p:cNvPr id="18" name="Picture 17" descr="A close up of a snake&#10;&#10;Description automatically generated">
            <a:extLst>
              <a:ext uri="{FF2B5EF4-FFF2-40B4-BE49-F238E27FC236}">
                <a16:creationId xmlns:a16="http://schemas.microsoft.com/office/drawing/2014/main" id="{2CC030D2-77F3-466B-B763-2E442EEDFB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9610" y="5194971"/>
            <a:ext cx="717728" cy="457200"/>
          </a:xfrm>
          <a:prstGeom prst="rect">
            <a:avLst/>
          </a:prstGeom>
        </p:spPr>
      </p:pic>
      <p:pic>
        <p:nvPicPr>
          <p:cNvPr id="20" name="Picture 19" descr="A bird flying in the sky&#10;&#10;Description automatically generated">
            <a:extLst>
              <a:ext uri="{FF2B5EF4-FFF2-40B4-BE49-F238E27FC236}">
                <a16:creationId xmlns:a16="http://schemas.microsoft.com/office/drawing/2014/main" id="{50724F35-37C8-4FD3-9546-CBCB3504D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384" y="176213"/>
            <a:ext cx="1032188" cy="773145"/>
          </a:xfrm>
          <a:prstGeom prst="rect">
            <a:avLst/>
          </a:prstGeom>
        </p:spPr>
      </p:pic>
      <p:pic>
        <p:nvPicPr>
          <p:cNvPr id="22" name="Picture 21" descr="A small bird perched on a branch&#10;&#10;Description automatically generated">
            <a:extLst>
              <a:ext uri="{FF2B5EF4-FFF2-40B4-BE49-F238E27FC236}">
                <a16:creationId xmlns:a16="http://schemas.microsoft.com/office/drawing/2014/main" id="{4B7969D6-71D3-4505-B3C0-5F10F743AF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2202" y="1552004"/>
            <a:ext cx="705417" cy="423250"/>
          </a:xfrm>
          <a:prstGeom prst="rect">
            <a:avLst/>
          </a:prstGeom>
        </p:spPr>
      </p:pic>
      <p:pic>
        <p:nvPicPr>
          <p:cNvPr id="24" name="Picture 23" descr="A duck in a body of water&#10;&#10;Description automatically generated">
            <a:extLst>
              <a:ext uri="{FF2B5EF4-FFF2-40B4-BE49-F238E27FC236}">
                <a16:creationId xmlns:a16="http://schemas.microsoft.com/office/drawing/2014/main" id="{059A7F73-0BE3-496E-929A-E0BF32A964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0227" y="3429000"/>
            <a:ext cx="558765" cy="391362"/>
          </a:xfrm>
          <a:prstGeom prst="rect">
            <a:avLst/>
          </a:prstGeom>
        </p:spPr>
      </p:pic>
      <p:pic>
        <p:nvPicPr>
          <p:cNvPr id="26" name="Picture 25" descr="A bird standing on a hummingbird sitting on a branch&#10;&#10;Description automatically generated">
            <a:extLst>
              <a:ext uri="{FF2B5EF4-FFF2-40B4-BE49-F238E27FC236}">
                <a16:creationId xmlns:a16="http://schemas.microsoft.com/office/drawing/2014/main" id="{069958F9-32E0-42CF-8563-A5449A6189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3713" y="2690999"/>
            <a:ext cx="721524" cy="577783"/>
          </a:xfrm>
          <a:prstGeom prst="rect">
            <a:avLst/>
          </a:prstGeom>
        </p:spPr>
      </p:pic>
    </p:spTree>
    <p:extLst>
      <p:ext uri="{BB962C8B-B14F-4D97-AF65-F5344CB8AC3E}">
        <p14:creationId xmlns:p14="http://schemas.microsoft.com/office/powerpoint/2010/main" val="147629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13232</Words>
  <Application>Microsoft Office PowerPoint</Application>
  <PresentationFormat>Widescreen</PresentationFormat>
  <Paragraphs>630</Paragraphs>
  <Slides>144</Slides>
  <Notes>84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50" baseType="lpstr">
      <vt:lpstr>Arial</vt:lpstr>
      <vt:lpstr>Barlow</vt:lpstr>
      <vt:lpstr>Calibri</vt:lpstr>
      <vt:lpstr>Times New Roman</vt:lpstr>
      <vt:lpstr>RetrospectVTI</vt:lpstr>
      <vt:lpstr>Acrobat Document</vt:lpstr>
      <vt:lpstr>The Natural History of the Oaks Bottom Wildlife Refuge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Moon Horizon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Express Your Questions and Opinions Critically But With Respect</vt:lpstr>
      <vt:lpstr>PowerPoint Presentation</vt:lpstr>
      <vt:lpstr>First Class Outline</vt:lpstr>
      <vt:lpstr>Second Class Outline</vt:lpstr>
      <vt:lpstr>Oaks Bottom Wildlife Refuge</vt:lpstr>
      <vt:lpstr>The Natural History of the Oaks Bottom Wildlife Refuge </vt:lpstr>
      <vt:lpstr>PowerPoint Presentation</vt:lpstr>
      <vt:lpstr>Columbia River Estuary Classification (Oaks Bottom) </vt:lpstr>
      <vt:lpstr>Middle Tidal Floodplain Hydro-geomorphic Reach (Oaks Bottom)</vt:lpstr>
      <vt:lpstr>Columbia River Estuary Upstream Limits (Willamette River Falls)</vt:lpstr>
      <vt:lpstr>Columbia River Estuary Upstream Limits (Bonneville Dam)</vt:lpstr>
      <vt:lpstr>Oaks Bottom is Nested Within the Middle Tidal Flood Plain Basin (Level 3-Hydrogeomorphic Reach)</vt:lpstr>
      <vt:lpstr>Columbia River Estuary Classification (Oaks Bottom) </vt:lpstr>
      <vt:lpstr>Columbia River Estuary Classification (Oaks Bottom) </vt:lpstr>
      <vt:lpstr>Columbia River Estuary Classification (Oaks Bottom) </vt:lpstr>
      <vt:lpstr>Hydrogeomorphic Classification  </vt:lpstr>
      <vt:lpstr>USFWS Cowardin Systems and Subsystems</vt:lpstr>
      <vt:lpstr>Cowardin Classes</vt:lpstr>
      <vt:lpstr>National Wetland Inventory(NWI) Classification based on USFWS Cowardin (Oaks Bottom)</vt:lpstr>
      <vt:lpstr>PowerPoint Presentation</vt:lpstr>
      <vt:lpstr>The Geologic History of the Willamette Valley</vt:lpstr>
      <vt:lpstr>Catastrophic Pleistocene Floods </vt:lpstr>
      <vt:lpstr>Native Americans of the Willamette Valley, Oregon</vt:lpstr>
      <vt:lpstr>Native Americans of the Willamette Valley, Oregon</vt:lpstr>
      <vt:lpstr>General Land Office Survey</vt:lpstr>
      <vt:lpstr>Oaks Bottom Wildlife Refuge Surrounding Area Recent History</vt:lpstr>
      <vt:lpstr>Work Projects Association Dam Construction </vt:lpstr>
      <vt:lpstr>South Oaks Bottom Wildlife Refuge Prior to Landfill</vt:lpstr>
      <vt:lpstr>Channel Simplification Over Time</vt:lpstr>
      <vt:lpstr>Pivotal Environmental and Cultural Resource Laws</vt:lpstr>
      <vt:lpstr>Scientific / Cultural Revolution</vt:lpstr>
      <vt:lpstr>Significant Management Problems and Solutions Identified at Oaks Bottom in 1988</vt:lpstr>
      <vt:lpstr>A Shifting Strategy: Infrastructure to Greenfrastructure  AKA   From ‘Design Against Nature’ to ‘Design with Nature’</vt:lpstr>
      <vt:lpstr>Maritime and Mediterranean Climate</vt:lpstr>
      <vt:lpstr>Oaks Bottom Wildlife Refuge Hydrology </vt:lpstr>
      <vt:lpstr>PowerPoint Presentation</vt:lpstr>
      <vt:lpstr>Hydrology </vt:lpstr>
      <vt:lpstr>Hydrology – Willamette River Morrison Street Bridge Tide Gauge</vt:lpstr>
      <vt:lpstr>A Potential River Water Exchange Period at Oaks Bottom Based on Data</vt:lpstr>
      <vt:lpstr>Land Elevations – Oaks Bottom at Culvert Connection to Willamette River</vt:lpstr>
      <vt:lpstr>Oaks Bottom Wildlife Refuge Artesian Springs  Myth or Reality?</vt:lpstr>
      <vt:lpstr>20th-Century Oaks Bottom Anthropogenic Influences</vt:lpstr>
      <vt:lpstr>21st-Century Oaks Bottom Anthropogenic Influences</vt:lpstr>
      <vt:lpstr>Flood Storage / Stormwater </vt:lpstr>
      <vt:lpstr>100-year Floods</vt:lpstr>
      <vt:lpstr>Oaks Bottom Wildlife Refuge in 1948 Flood</vt:lpstr>
      <vt:lpstr>When Oaks Bottom Wildlife Refuge Floods Structures and Lives are Not in Danger . . . </vt:lpstr>
      <vt:lpstr>Wetland Ecosystem Services (Oaks Bottom)</vt:lpstr>
      <vt:lpstr>Wetland Water Quality Functions</vt:lpstr>
      <vt:lpstr>Why are Nitrogen and Phosphorus a Problem in Surface Waters?</vt:lpstr>
      <vt:lpstr>303d List Pollutants Potentially Near the Oaks Bottom Wildlife Refuge </vt:lpstr>
      <vt:lpstr>PowerPoint Presentation</vt:lpstr>
      <vt:lpstr>Willamette River Clean-up Site Progress (Downtown River Reach)</vt:lpstr>
      <vt:lpstr>Oaks Bottom Wildlife Refuge May Be a Source of Aquatic Area Toxic Chemicals</vt:lpstr>
      <vt:lpstr>May 18, 2018 Removal Action Assessment Report Oaks Bottom Landfill Seeps (What it Addresses)</vt:lpstr>
      <vt:lpstr>May 18, 2018 Removal Action Assessment Report Oaks Bottom Landfill Seeps (What it Proposes)</vt:lpstr>
      <vt:lpstr>Wetland Ecosystem Services (Oaks Bottom)</vt:lpstr>
      <vt:lpstr>Species Habitat Relationships</vt:lpstr>
      <vt:lpstr>Vegetation Horizontal Structure</vt:lpstr>
      <vt:lpstr>PowerPoint Presentation</vt:lpstr>
      <vt:lpstr>PowerPoint Presentation</vt:lpstr>
      <vt:lpstr>Vegetation Vertical Structure</vt:lpstr>
      <vt:lpstr>Vegetation Vertical Structure</vt:lpstr>
      <vt:lpstr>Keystone Species - The American Beaver is widely considered a functional keystone species — a “species whose removal would most alter the structure or function of the community”.</vt:lpstr>
      <vt:lpstr>Migratory Bird Flyways Over the Oaks Bottom Wildlife Refuge</vt:lpstr>
      <vt:lpstr>Pacific Flyway Migratory Bird Stopover (Oaks Bottom)</vt:lpstr>
      <vt:lpstr>Oaks Bottom Wildlife Refuge Migratory Birds</vt:lpstr>
      <vt:lpstr>Lower Columbia River Estuary Migratory Salmonids</vt:lpstr>
      <vt:lpstr>PowerPoint Presentation</vt:lpstr>
      <vt:lpstr>Oaks Bottom Services Include Refuge Habitat for Downstream Migrating Juvenile Salmonids and their Prey </vt:lpstr>
      <vt:lpstr>PowerPoint Presentation</vt:lpstr>
      <vt:lpstr>PowerPoint Presentation</vt:lpstr>
      <vt:lpstr>PowerPoint Presentation</vt:lpstr>
      <vt:lpstr>Amphibians at Oaks Bottom Wildlife Refuge</vt:lpstr>
      <vt:lpstr>Species Recovery vs Extinction</vt:lpstr>
      <vt:lpstr>Wetland Ecosystem Services (Oaks Bottom)</vt:lpstr>
      <vt:lpstr>Wetland Ecosystem Services (Oaks Bottom)</vt:lpstr>
      <vt:lpstr>Wetland Ecosystem Services Markets (Oaks Bottom)</vt:lpstr>
      <vt:lpstr>Hydrology Management Reimagined</vt:lpstr>
      <vt:lpstr>Regulatory Process Research in Progress</vt:lpstr>
      <vt:lpstr>SLOPES – Standard Local Operating Procedures for Endangered Species </vt:lpstr>
      <vt:lpstr>SLOPES Activities Covered Relevant to Oaks Bottom Restoration Project</vt:lpstr>
      <vt:lpstr>Permitting Considerations as Characterized by the Report </vt:lpstr>
      <vt:lpstr>Managed for Natural Area Recovery Goals</vt:lpstr>
      <vt:lpstr>New Culvert Design and Construction</vt:lpstr>
      <vt:lpstr>PowerPoint Presentation</vt:lpstr>
      <vt:lpstr>Old Culvert Compared to New Culvert</vt:lpstr>
      <vt:lpstr>PowerPoint Presentation</vt:lpstr>
      <vt:lpstr>PowerPoint Presentation</vt:lpstr>
      <vt:lpstr>PowerPoint Presentation</vt:lpstr>
      <vt:lpstr>PowerPoint Presentation</vt:lpstr>
      <vt:lpstr>PowerPoint Presentation</vt:lpstr>
      <vt:lpstr>PowerPoint Presentation</vt:lpstr>
      <vt:lpstr>Channel Work</vt:lpstr>
      <vt:lpstr>Climate Change in the Willamette Valley</vt:lpstr>
      <vt:lpstr>PowerPoint Presentation</vt:lpstr>
      <vt:lpstr>Oaks Bottom Wildlife Refuge Climate Sensitive Adaptive Management for Sustainable Multiple Use Natural Resource Management in the Foreseeable Future</vt:lpstr>
      <vt:lpstr>PowerPoint Presentation</vt:lpstr>
      <vt:lpstr>Discussion</vt:lpstr>
      <vt:lpstr>Discussion</vt:lpstr>
      <vt:lpstr>Discussion</vt:lpstr>
      <vt:lpstr>No Environment = No Economy</vt:lpstr>
      <vt:lpstr>No Environment = No Economy</vt:lpstr>
      <vt:lpstr>No Environment = No Economy</vt:lpstr>
      <vt:lpstr>No Environment = No Economy</vt:lpstr>
      <vt:lpstr>No Environment = No Economy</vt:lpstr>
      <vt:lpstr>No Environment = No Economy</vt:lpstr>
      <vt:lpstr>No Environment = No Economy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Natural History of the Oaks Bottom Wildlife Refuge</dc:title>
  <dc:creator>John Marshall</dc:creator>
  <cp:lastModifiedBy>John Marshall</cp:lastModifiedBy>
  <cp:revision>54</cp:revision>
  <dcterms:created xsi:type="dcterms:W3CDTF">2019-09-27T21:57:51Z</dcterms:created>
  <dcterms:modified xsi:type="dcterms:W3CDTF">2020-12-03T17:24:56Z</dcterms:modified>
</cp:coreProperties>
</file>